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8288000" cy="10287000"/>
  <p:notesSz cx="6858000" cy="9144000"/>
  <p:embeddedFontLst>
    <p:embeddedFont>
      <p:font typeface="Arial Bold" charset="1" panose="020B0802020202020204"/>
      <p:regular r:id="rId42"/>
    </p:embeddedFont>
    <p:embeddedFont>
      <p:font typeface="Daydream" charset="1" panose="00000000000000000000"/>
      <p:regular r:id="rId43"/>
    </p:embeddedFont>
    <p:embeddedFont>
      <p:font typeface="Old Standard Bold" charset="1" panose="02040503050505020303"/>
      <p:regular r:id="rId44"/>
    </p:embeddedFont>
    <p:embeddedFont>
      <p:font typeface="Arial" charset="1" panose="020B0502020202020204"/>
      <p:regular r:id="rId45"/>
    </p:embeddedFont>
    <p:embeddedFont>
      <p:font typeface="Arial Italics" charset="1" panose="020B0502020202090204"/>
      <p:regular r:id="rId46"/>
    </p:embeddedFont>
    <p:embeddedFont>
      <p:font typeface="Arial Bold Italics" charset="1" panose="020B0802020202090204"/>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svg" Type="http://schemas.openxmlformats.org/officeDocument/2006/relationships/image"/><Relationship Id="rId12" Target="../media/image6.png" Type="http://schemas.openxmlformats.org/officeDocument/2006/relationships/image"/><Relationship Id="rId13" Target="../media/image7.svg" Type="http://schemas.openxmlformats.org/officeDocument/2006/relationships/image"/><Relationship Id="rId14" Target="../media/image8.png" Type="http://schemas.openxmlformats.org/officeDocument/2006/relationships/image"/><Relationship Id="rId15" Target="../media/image9.svg" Type="http://schemas.openxmlformats.org/officeDocument/2006/relationships/image"/><Relationship Id="rId16" Target="../media/image10.png" Type="http://schemas.openxmlformats.org/officeDocument/2006/relationships/image"/><Relationship Id="rId17" Target="../media/image11.svg" Type="http://schemas.openxmlformats.org/officeDocument/2006/relationships/image"/><Relationship Id="rId18" Target="../media/image12.png" Type="http://schemas.openxmlformats.org/officeDocument/2006/relationships/image"/><Relationship Id="rId19" Target="../media/image13.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32.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4.png" Type="http://schemas.openxmlformats.org/officeDocument/2006/relationships/image"/><Relationship Id="rId13" Target="../media/image5.svg" Type="http://schemas.openxmlformats.org/officeDocument/2006/relationships/image"/><Relationship Id="rId14" Target="../media/image6.png" Type="http://schemas.openxmlformats.org/officeDocument/2006/relationships/image"/><Relationship Id="rId15" Target="../media/image7.svg" Type="http://schemas.openxmlformats.org/officeDocument/2006/relationships/image"/><Relationship Id="rId16" Target="../media/image8.png" Type="http://schemas.openxmlformats.org/officeDocument/2006/relationships/image"/><Relationship Id="rId17" Target="../media/image9.svg" Type="http://schemas.openxmlformats.org/officeDocument/2006/relationships/image"/><Relationship Id="rId18" Target="../media/image10.png" Type="http://schemas.openxmlformats.org/officeDocument/2006/relationships/image"/><Relationship Id="rId19" Target="../media/image11.svg" Type="http://schemas.openxmlformats.org/officeDocument/2006/relationships/image"/><Relationship Id="rId2" Target="../media/image33.png" Type="http://schemas.openxmlformats.org/officeDocument/2006/relationships/image"/><Relationship Id="rId20" Target="../media/image12.png" Type="http://schemas.openxmlformats.org/officeDocument/2006/relationships/image"/><Relationship Id="rId21" Target="../media/image13.sv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4.png" Type="http://schemas.openxmlformats.org/officeDocument/2006/relationships/image"/><Relationship Id="rId13" Target="../media/image5.svg" Type="http://schemas.openxmlformats.org/officeDocument/2006/relationships/image"/><Relationship Id="rId14" Target="../media/image6.png" Type="http://schemas.openxmlformats.org/officeDocument/2006/relationships/image"/><Relationship Id="rId15" Target="../media/image7.svg" Type="http://schemas.openxmlformats.org/officeDocument/2006/relationships/image"/><Relationship Id="rId16" Target="../media/image8.png" Type="http://schemas.openxmlformats.org/officeDocument/2006/relationships/image"/><Relationship Id="rId17" Target="../media/image9.svg" Type="http://schemas.openxmlformats.org/officeDocument/2006/relationships/image"/><Relationship Id="rId18" Target="../media/image10.png" Type="http://schemas.openxmlformats.org/officeDocument/2006/relationships/image"/><Relationship Id="rId19" Target="../media/image11.svg" Type="http://schemas.openxmlformats.org/officeDocument/2006/relationships/image"/><Relationship Id="rId2" Target="../media/image43.png" Type="http://schemas.openxmlformats.org/officeDocument/2006/relationships/image"/><Relationship Id="rId20" Target="../media/image12.png" Type="http://schemas.openxmlformats.org/officeDocument/2006/relationships/image"/><Relationship Id="rId21" Target="../media/image13.sv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53.pn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8.png" Type="http://schemas.openxmlformats.org/officeDocument/2006/relationships/image"/><Relationship Id="rId13" Target="../media/image9.svg" Type="http://schemas.openxmlformats.org/officeDocument/2006/relationships/image"/><Relationship Id="rId14" Target="../media/image10.png" Type="http://schemas.openxmlformats.org/officeDocument/2006/relationships/image"/><Relationship Id="rId15" Target="../media/image11.svg" Type="http://schemas.openxmlformats.org/officeDocument/2006/relationships/image"/><Relationship Id="rId16" Target="../media/image12.png" Type="http://schemas.openxmlformats.org/officeDocument/2006/relationships/image"/><Relationship Id="rId17" Target="../media/image13.svg" Type="http://schemas.openxmlformats.org/officeDocument/2006/relationships/image"/><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jpeg" Type="http://schemas.openxmlformats.org/officeDocument/2006/relationships/image"/><Relationship Id="rId7" Target="../media/image61.pn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8.png" Type="http://schemas.openxmlformats.org/officeDocument/2006/relationships/image"/><Relationship Id="rId13" Target="../media/image9.svg" Type="http://schemas.openxmlformats.org/officeDocument/2006/relationships/image"/><Relationship Id="rId14" Target="../media/image10.png" Type="http://schemas.openxmlformats.org/officeDocument/2006/relationships/image"/><Relationship Id="rId15" Target="../media/image11.svg" Type="http://schemas.openxmlformats.org/officeDocument/2006/relationships/image"/><Relationship Id="rId16" Target="../media/image12.png" Type="http://schemas.openxmlformats.org/officeDocument/2006/relationships/image"/><Relationship Id="rId17" Target="../media/image13.sv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304270" cy="10287000"/>
          </a:xfrm>
          <a:custGeom>
            <a:avLst/>
            <a:gdLst/>
            <a:ahLst/>
            <a:cxnLst/>
            <a:rect r="r" b="b" t="t" l="l"/>
            <a:pathLst>
              <a:path h="10287000" w="18304270">
                <a:moveTo>
                  <a:pt x="0" y="0"/>
                </a:moveTo>
                <a:lnTo>
                  <a:pt x="18304270" y="0"/>
                </a:lnTo>
                <a:lnTo>
                  <a:pt x="18304270" y="10287000"/>
                </a:lnTo>
                <a:lnTo>
                  <a:pt x="0" y="10287000"/>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35523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THE HISTORIAN</a:t>
            </a:r>
          </a:p>
        </p:txBody>
      </p:sp>
      <p:sp>
        <p:nvSpPr>
          <p:cNvPr name="TextBox 5" id="5"/>
          <p:cNvSpPr txBox="true"/>
          <p:nvPr/>
        </p:nvSpPr>
        <p:spPr>
          <a:xfrm rot="0">
            <a:off x="0" y="3772398"/>
            <a:ext cx="18287991" cy="1390649"/>
          </a:xfrm>
          <a:prstGeom prst="rect">
            <a:avLst/>
          </a:prstGeom>
        </p:spPr>
        <p:txBody>
          <a:bodyPr anchor="t" rtlCol="false" tIns="0" lIns="0" bIns="0" rIns="0">
            <a:spAutoFit/>
          </a:bodyPr>
          <a:lstStyle/>
          <a:p>
            <a:pPr algn="ctr">
              <a:lnSpc>
                <a:spcPts val="10781"/>
              </a:lnSpc>
            </a:pPr>
            <a:r>
              <a:rPr lang="en-US" sz="9374" spc="2812">
                <a:solidFill>
                  <a:srgbClr val="FFFFFF"/>
                </a:solidFill>
                <a:latin typeface="Daydream"/>
                <a:ea typeface="Daydream"/>
                <a:cs typeface="Daydream"/>
                <a:sym typeface="Daydream"/>
              </a:rPr>
              <a:t>the historian</a:t>
            </a:r>
          </a:p>
        </p:txBody>
      </p:sp>
      <p:sp>
        <p:nvSpPr>
          <p:cNvPr name="TextBox 6" id="6"/>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8" id="8"/>
          <p:cNvGrpSpPr/>
          <p:nvPr/>
        </p:nvGrpSpPr>
        <p:grpSpPr>
          <a:xfrm rot="0">
            <a:off x="12732640"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Why we study history</a:t>
            </a:r>
          </a:p>
        </p:txBody>
      </p:sp>
      <p:sp>
        <p:nvSpPr>
          <p:cNvPr name="TextBox 7" id="7"/>
          <p:cNvSpPr txBox="true"/>
          <p:nvPr/>
        </p:nvSpPr>
        <p:spPr>
          <a:xfrm rot="0">
            <a:off x="1028700" y="2120899"/>
            <a:ext cx="15609955" cy="4314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Through the study of history, we can:</a:t>
            </a:r>
          </a:p>
          <a:p>
            <a:pPr algn="just" marL="1079509" indent="-359836" lvl="2">
              <a:lnSpc>
                <a:spcPts val="3750"/>
              </a:lnSpc>
              <a:buFont typeface="Arial"/>
              <a:buChar char="⚬"/>
            </a:pPr>
            <a:r>
              <a:rPr lang="en-US" sz="2500">
                <a:solidFill>
                  <a:srgbClr val="000000"/>
                </a:solidFill>
                <a:latin typeface="Arial"/>
                <a:ea typeface="Arial"/>
                <a:cs typeface="Arial"/>
                <a:sym typeface="Arial"/>
              </a:rPr>
              <a:t>learn how people lived before us</a:t>
            </a:r>
          </a:p>
          <a:p>
            <a:pPr algn="just" marL="1079509" indent="-359836" lvl="2">
              <a:lnSpc>
                <a:spcPts val="3750"/>
              </a:lnSpc>
              <a:buFont typeface="Arial"/>
              <a:buChar char="⚬"/>
            </a:pPr>
            <a:r>
              <a:rPr lang="en-US" sz="2500">
                <a:solidFill>
                  <a:srgbClr val="000000"/>
                </a:solidFill>
                <a:latin typeface="Arial"/>
                <a:ea typeface="Arial"/>
                <a:cs typeface="Arial"/>
                <a:sym typeface="Arial"/>
              </a:rPr>
              <a:t>gain an understanding of the causes and effects of past events</a:t>
            </a:r>
          </a:p>
          <a:p>
            <a:pPr algn="just" marL="1079509" indent="-359836" lvl="2">
              <a:lnSpc>
                <a:spcPts val="3750"/>
              </a:lnSpc>
              <a:buFont typeface="Arial"/>
              <a:buChar char="⚬"/>
            </a:pPr>
            <a:r>
              <a:rPr lang="en-US" sz="2500">
                <a:solidFill>
                  <a:srgbClr val="000000"/>
                </a:solidFill>
                <a:latin typeface="Arial"/>
                <a:ea typeface="Arial"/>
                <a:cs typeface="Arial"/>
                <a:sym typeface="Arial"/>
              </a:rPr>
              <a:t>understand how human experience has shaped our world today</a:t>
            </a:r>
          </a:p>
          <a:p>
            <a:pPr algn="just" marL="1079509" indent="-359836" lvl="2">
              <a:lnSpc>
                <a:spcPts val="3750"/>
              </a:lnSpc>
              <a:buFont typeface="Arial"/>
              <a:buChar char="⚬"/>
            </a:pPr>
            <a:r>
              <a:rPr lang="en-US" sz="2500">
                <a:solidFill>
                  <a:srgbClr val="000000"/>
                </a:solidFill>
                <a:latin typeface="Arial"/>
                <a:ea typeface="Arial"/>
                <a:cs typeface="Arial"/>
                <a:sym typeface="Arial"/>
              </a:rPr>
              <a:t>learn to recognise patterns of change</a:t>
            </a:r>
          </a:p>
          <a:p>
            <a:pPr algn="just" marL="539754" indent="-269877" lvl="1">
              <a:lnSpc>
                <a:spcPts val="3750"/>
              </a:lnSpc>
              <a:buFont typeface="Arial"/>
              <a:buChar char="•"/>
            </a:pPr>
            <a:r>
              <a:rPr lang="en-US" sz="2500">
                <a:solidFill>
                  <a:srgbClr val="000000"/>
                </a:solidFill>
                <a:latin typeface="Arial"/>
                <a:ea typeface="Arial"/>
                <a:cs typeface="Arial"/>
                <a:sym typeface="Arial"/>
              </a:rPr>
              <a:t>All of this has an impact on us in the present day, helping us to see how we can avoid making the same mistakes that our ancestors made, and to be inspired and learn from their successes and achievements.</a:t>
            </a:r>
          </a:p>
          <a:p>
            <a:pPr algn="just" marL="539754" indent="-269877" lvl="1">
              <a:lnSpc>
                <a:spcPts val="3750"/>
              </a:lnSpc>
              <a:buFont typeface="Arial"/>
              <a:buChar char="•"/>
            </a:pPr>
            <a:r>
              <a:rPr lang="en-US" sz="2500">
                <a:solidFill>
                  <a:srgbClr val="000000"/>
                </a:solidFill>
                <a:latin typeface="Arial"/>
                <a:ea typeface="Arial"/>
                <a:cs typeface="Arial"/>
                <a:sym typeface="Arial"/>
              </a:rPr>
              <a:t>Through studying history, we can develop our </a:t>
            </a:r>
            <a:r>
              <a:rPr lang="en-US" b="true" sz="2500">
                <a:solidFill>
                  <a:srgbClr val="900000"/>
                </a:solidFill>
                <a:latin typeface="Arial Bold"/>
                <a:ea typeface="Arial Bold"/>
                <a:cs typeface="Arial Bold"/>
                <a:sym typeface="Arial Bold"/>
              </a:rPr>
              <a:t>historical consciousness</a:t>
            </a:r>
            <a:r>
              <a:rPr lang="en-US" sz="2500">
                <a:solidFill>
                  <a:srgbClr val="000000"/>
                </a:solidFill>
                <a:latin typeface="Arial"/>
                <a:ea typeface="Arial"/>
                <a:cs typeface="Arial"/>
                <a:sym typeface="Arial"/>
              </a:rPr>
              <a:t> which is </a:t>
            </a:r>
            <a:r>
              <a:rPr lang="en-US" sz="2500" u="sng">
                <a:solidFill>
                  <a:srgbClr val="FF0000"/>
                </a:solidFill>
                <a:latin typeface="Arial"/>
                <a:ea typeface="Arial"/>
                <a:cs typeface="Arial"/>
                <a:sym typeface="Arial"/>
              </a:rPr>
              <a:t>being able to place ourselves in past human experience, linking the past, the present and the future</a:t>
            </a:r>
            <a:r>
              <a:rPr lang="en-US" sz="2500">
                <a:solidFill>
                  <a:srgbClr val="000000"/>
                </a:solidFill>
                <a:latin typeface="Arial"/>
                <a:ea typeface="Arial"/>
                <a:cs typeface="Arial"/>
                <a:sym typeface="Arial"/>
              </a:rPr>
              <a:t>.</a:t>
            </a:r>
          </a:p>
        </p:txBody>
      </p:sp>
      <p:sp>
        <p:nvSpPr>
          <p:cNvPr name="Freeform 8" id="8"/>
          <p:cNvSpPr/>
          <p:nvPr/>
        </p:nvSpPr>
        <p:spPr>
          <a:xfrm flipH="false" flipV="false" rot="0">
            <a:off x="1028700" y="6435724"/>
            <a:ext cx="4940813" cy="3267113"/>
          </a:xfrm>
          <a:custGeom>
            <a:avLst/>
            <a:gdLst/>
            <a:ahLst/>
            <a:cxnLst/>
            <a:rect r="r" b="b" t="t" l="l"/>
            <a:pathLst>
              <a:path h="3267113" w="4940813">
                <a:moveTo>
                  <a:pt x="0" y="0"/>
                </a:moveTo>
                <a:lnTo>
                  <a:pt x="4940813" y="0"/>
                </a:lnTo>
                <a:lnTo>
                  <a:pt x="4940813" y="3267112"/>
                </a:lnTo>
                <a:lnTo>
                  <a:pt x="0" y="32671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12119121" y="905379"/>
            <a:ext cx="4519534" cy="3434845"/>
          </a:xfrm>
          <a:custGeom>
            <a:avLst/>
            <a:gdLst/>
            <a:ahLst/>
            <a:cxnLst/>
            <a:rect r="r" b="b" t="t" l="l"/>
            <a:pathLst>
              <a:path h="3434845" w="4519534">
                <a:moveTo>
                  <a:pt x="4519534" y="0"/>
                </a:moveTo>
                <a:lnTo>
                  <a:pt x="0" y="0"/>
                </a:lnTo>
                <a:lnTo>
                  <a:pt x="0" y="3434845"/>
                </a:lnTo>
                <a:lnTo>
                  <a:pt x="4519534" y="3434845"/>
                </a:lnTo>
                <a:lnTo>
                  <a:pt x="451953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7583954" y="6435724"/>
            <a:ext cx="3120093" cy="3267113"/>
          </a:xfrm>
          <a:custGeom>
            <a:avLst/>
            <a:gdLst/>
            <a:ahLst/>
            <a:cxnLst/>
            <a:rect r="r" b="b" t="t" l="l"/>
            <a:pathLst>
              <a:path h="3267113" w="3120093">
                <a:moveTo>
                  <a:pt x="0" y="0"/>
                </a:moveTo>
                <a:lnTo>
                  <a:pt x="3120092" y="0"/>
                </a:lnTo>
                <a:lnTo>
                  <a:pt x="3120092" y="3267112"/>
                </a:lnTo>
                <a:lnTo>
                  <a:pt x="0" y="32671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2769835" y="6435724"/>
            <a:ext cx="3218106" cy="3267113"/>
          </a:xfrm>
          <a:custGeom>
            <a:avLst/>
            <a:gdLst/>
            <a:ahLst/>
            <a:cxnLst/>
            <a:rect r="r" b="b" t="t" l="l"/>
            <a:pathLst>
              <a:path h="3267113" w="3218106">
                <a:moveTo>
                  <a:pt x="0" y="0"/>
                </a:moveTo>
                <a:lnTo>
                  <a:pt x="3218106" y="0"/>
                </a:lnTo>
                <a:lnTo>
                  <a:pt x="3218106" y="3267112"/>
                </a:lnTo>
                <a:lnTo>
                  <a:pt x="0" y="32671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grpSp>
        <p:nvGrpSpPr>
          <p:cNvPr name="Group 14" id="14"/>
          <p:cNvGrpSpPr/>
          <p:nvPr/>
        </p:nvGrpSpPr>
        <p:grpSpPr>
          <a:xfrm rot="0">
            <a:off x="11383909" y="9756776"/>
            <a:ext cx="5555351" cy="530224"/>
            <a:chOff x="0" y="0"/>
            <a:chExt cx="7407135" cy="706965"/>
          </a:xfrm>
        </p:grpSpPr>
        <p:sp>
          <p:nvSpPr>
            <p:cNvPr name="Freeform 15" id="15"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0" id="20"/>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2401526" y="5588036"/>
            <a:ext cx="3224975" cy="4114800"/>
          </a:xfrm>
          <a:custGeom>
            <a:avLst/>
            <a:gdLst/>
            <a:ahLst/>
            <a:cxnLst/>
            <a:rect r="r" b="b" t="t" l="l"/>
            <a:pathLst>
              <a:path h="4114800" w="3224975">
                <a:moveTo>
                  <a:pt x="0" y="0"/>
                </a:moveTo>
                <a:lnTo>
                  <a:pt x="3224974" y="0"/>
                </a:lnTo>
                <a:lnTo>
                  <a:pt x="32249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9" id="9"/>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Who studies history?</a:t>
            </a:r>
          </a:p>
        </p:txBody>
      </p:sp>
      <p:sp>
        <p:nvSpPr>
          <p:cNvPr name="TextBox 10" id="10"/>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Anybody can study history - as a student taking history for your Junior Cycle, you are a historian.</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C00000"/>
                </a:solidFill>
                <a:latin typeface="Arial Bold"/>
                <a:ea typeface="Arial Bold"/>
                <a:cs typeface="Arial Bold"/>
                <a:sym typeface="Arial Bold"/>
              </a:rPr>
              <a:t>historian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someone who is an expect, or a student of, history</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Historians gather evidence from a variety of sources to piece together information about the past - they are interested in the reasons why things happened and also in what the results were.</a:t>
            </a:r>
          </a:p>
          <a:p>
            <a:pPr algn="just" marL="539754" indent="-269877" lvl="1">
              <a:lnSpc>
                <a:spcPts val="3750"/>
              </a:lnSpc>
              <a:buFont typeface="Arial"/>
              <a:buChar char="•"/>
            </a:pPr>
            <a:r>
              <a:rPr lang="en-US" sz="2500">
                <a:solidFill>
                  <a:srgbClr val="000000"/>
                </a:solidFill>
                <a:latin typeface="Arial"/>
                <a:ea typeface="Arial"/>
                <a:cs typeface="Arial"/>
                <a:sym typeface="Arial"/>
              </a:rPr>
              <a:t>An </a:t>
            </a:r>
            <a:r>
              <a:rPr lang="en-US" b="true" sz="2500">
                <a:solidFill>
                  <a:srgbClr val="C00000"/>
                </a:solidFill>
                <a:latin typeface="Arial Bold"/>
                <a:ea typeface="Arial Bold"/>
                <a:cs typeface="Arial Bold"/>
                <a:sym typeface="Arial Bold"/>
              </a:rPr>
              <a:t>archaeologist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someone who investigates places and objects left by people in the past, including the time before written records were kept</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Most of what we know about early history comes from archaeology.</a:t>
            </a:r>
          </a:p>
        </p:txBody>
      </p:sp>
      <p:grpSp>
        <p:nvGrpSpPr>
          <p:cNvPr name="Group 11" id="11"/>
          <p:cNvGrpSpPr/>
          <p:nvPr/>
        </p:nvGrpSpPr>
        <p:grpSpPr>
          <a:xfrm rot="298409">
            <a:off x="10694965" y="6522438"/>
            <a:ext cx="5832165" cy="2245996"/>
            <a:chOff x="0" y="0"/>
            <a:chExt cx="7776220" cy="2994661"/>
          </a:xfrm>
        </p:grpSpPr>
        <p:sp>
          <p:nvSpPr>
            <p:cNvPr name="TextBox 12" id="12"/>
            <p:cNvSpPr txBox="true"/>
            <p:nvPr/>
          </p:nvSpPr>
          <p:spPr>
            <a:xfrm rot="0">
              <a:off x="0" y="-28575"/>
              <a:ext cx="7776220" cy="2288329"/>
            </a:xfrm>
            <a:prstGeom prst="rect">
              <a:avLst/>
            </a:prstGeom>
          </p:spPr>
          <p:txBody>
            <a:bodyPr anchor="t" rtlCol="false" tIns="0" lIns="0" bIns="0" rIns="0">
              <a:spAutoFit/>
            </a:bodyPr>
            <a:lstStyle/>
            <a:p>
              <a:pPr algn="ctr">
                <a:lnSpc>
                  <a:spcPts val="4280"/>
                </a:lnSpc>
              </a:pPr>
              <a:r>
                <a:rPr lang="en-US" sz="4000" i="true" spc="100">
                  <a:solidFill>
                    <a:srgbClr val="900000"/>
                  </a:solidFill>
                  <a:latin typeface="Arial Italics"/>
                  <a:ea typeface="Arial Italics"/>
                  <a:cs typeface="Arial Italics"/>
                  <a:sym typeface="Arial Italics"/>
                </a:rPr>
                <a:t>"Those who do not remember the past are condemned to repeat it."</a:t>
              </a:r>
            </a:p>
          </p:txBody>
        </p:sp>
        <p:sp>
          <p:nvSpPr>
            <p:cNvPr name="TextBox 13" id="13"/>
            <p:cNvSpPr txBox="true"/>
            <p:nvPr/>
          </p:nvSpPr>
          <p:spPr>
            <a:xfrm rot="0">
              <a:off x="0" y="2259754"/>
              <a:ext cx="7776220" cy="734907"/>
            </a:xfrm>
            <a:prstGeom prst="rect">
              <a:avLst/>
            </a:prstGeom>
          </p:spPr>
          <p:txBody>
            <a:bodyPr anchor="t" rtlCol="false" tIns="0" lIns="0" bIns="0" rIns="0">
              <a:spAutoFit/>
            </a:bodyPr>
            <a:lstStyle/>
            <a:p>
              <a:pPr algn="ctr">
                <a:lnSpc>
                  <a:spcPts val="1960"/>
                </a:lnSpc>
              </a:pPr>
              <a:r>
                <a:rPr lang="en-US" sz="2000" spc="84">
                  <a:solidFill>
                    <a:srgbClr val="FF0000"/>
                  </a:solidFill>
                  <a:latin typeface="Arial"/>
                  <a:ea typeface="Arial"/>
                  <a:cs typeface="Arial"/>
                  <a:sym typeface="Arial"/>
                </a:rPr>
                <a:t>George Santayana, Spanish-American philosopher (1863-1952)</a:t>
              </a:r>
            </a:p>
          </p:txBody>
        </p:sp>
      </p:grpSp>
      <p:sp>
        <p:nvSpPr>
          <p:cNvPr name="Freeform 14" id="14"/>
          <p:cNvSpPr/>
          <p:nvPr/>
        </p:nvSpPr>
        <p:spPr>
          <a:xfrm flipH="false" flipV="false" rot="0">
            <a:off x="7342226" y="5672971"/>
            <a:ext cx="2940609" cy="3944931"/>
          </a:xfrm>
          <a:custGeom>
            <a:avLst/>
            <a:gdLst/>
            <a:ahLst/>
            <a:cxnLst/>
            <a:rect r="r" b="b" t="t" l="l"/>
            <a:pathLst>
              <a:path h="3944931" w="2940609">
                <a:moveTo>
                  <a:pt x="0" y="0"/>
                </a:moveTo>
                <a:lnTo>
                  <a:pt x="2940608" y="0"/>
                </a:lnTo>
                <a:lnTo>
                  <a:pt x="2940608" y="3944931"/>
                </a:lnTo>
                <a:lnTo>
                  <a:pt x="0" y="3944931"/>
                </a:lnTo>
                <a:lnTo>
                  <a:pt x="0" y="0"/>
                </a:lnTo>
                <a:close/>
              </a:path>
            </a:pathLst>
          </a:custGeom>
          <a:blipFill>
            <a:blip r:embed="rId4"/>
            <a:stretch>
              <a:fillRect l="-2310" t="0" r="-2310" b="-3863"/>
            </a:stretch>
          </a:blipFill>
        </p:spPr>
      </p:sp>
      <p:grpSp>
        <p:nvGrpSpPr>
          <p:cNvPr name="Group 15" id="15"/>
          <p:cNvGrpSpPr/>
          <p:nvPr/>
        </p:nvGrpSpPr>
        <p:grpSpPr>
          <a:xfrm rot="0">
            <a:off x="11383909" y="9756776"/>
            <a:ext cx="5555351" cy="530224"/>
            <a:chOff x="0" y="0"/>
            <a:chExt cx="7407135" cy="706965"/>
          </a:xfrm>
        </p:grpSpPr>
        <p:sp>
          <p:nvSpPr>
            <p:cNvPr name="Freeform 16" id="16"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1" id="21"/>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2, Artefact 2nd Edition)</a:t>
            </a:r>
          </a:p>
        </p:txBody>
      </p:sp>
      <p:sp>
        <p:nvSpPr>
          <p:cNvPr name="TextBox 9" id="9"/>
          <p:cNvSpPr txBox="true"/>
          <p:nvPr/>
        </p:nvSpPr>
        <p:spPr>
          <a:xfrm rot="0">
            <a:off x="1028700" y="2054224"/>
            <a:ext cx="15609955" cy="3048000"/>
          </a:xfrm>
          <a:prstGeom prst="rect">
            <a:avLst/>
          </a:prstGeom>
        </p:spPr>
        <p:txBody>
          <a:bodyPr anchor="t" rtlCol="false" tIns="0" lIns="0" bIns="0" rIns="0">
            <a:spAutoFit/>
          </a:bodyPr>
          <a:lstStyle/>
          <a:p>
            <a:pPr algn="just" marL="863598" indent="-431799" lvl="1">
              <a:lnSpc>
                <a:spcPts val="5999"/>
              </a:lnSpc>
              <a:buAutoNum type="arabicPeriod" startAt="1"/>
            </a:pPr>
            <a:r>
              <a:rPr lang="en-US" sz="3999">
                <a:solidFill>
                  <a:srgbClr val="0DA33B"/>
                </a:solidFill>
                <a:latin typeface="Arial"/>
                <a:ea typeface="Arial"/>
                <a:cs typeface="Arial"/>
                <a:sym typeface="Arial"/>
              </a:rPr>
              <a:t>List three reasons why we study history.</a:t>
            </a:r>
          </a:p>
          <a:p>
            <a:pPr algn="just" marL="863598" indent="-431799" lvl="1">
              <a:lnSpc>
                <a:spcPts val="5999"/>
              </a:lnSpc>
              <a:buAutoNum type="arabicPeriod" startAt="1"/>
            </a:pPr>
            <a:r>
              <a:rPr lang="en-US" sz="3999">
                <a:solidFill>
                  <a:srgbClr val="0DA33B"/>
                </a:solidFill>
                <a:latin typeface="Arial"/>
                <a:ea typeface="Arial"/>
                <a:cs typeface="Arial"/>
                <a:sym typeface="Arial"/>
              </a:rPr>
              <a:t>Explain the term </a:t>
            </a:r>
            <a:r>
              <a:rPr lang="en-US" sz="3999" i="true">
                <a:solidFill>
                  <a:srgbClr val="0DA33B"/>
                </a:solidFill>
                <a:latin typeface="Arial Italics"/>
                <a:ea typeface="Arial Italics"/>
                <a:cs typeface="Arial Italics"/>
                <a:sym typeface="Arial Italics"/>
              </a:rPr>
              <a:t>historical consciousness</a:t>
            </a:r>
            <a:r>
              <a:rPr lang="en-US" sz="3999">
                <a:solidFill>
                  <a:srgbClr val="0DA33B"/>
                </a:solidFill>
                <a:latin typeface="Arial"/>
                <a:ea typeface="Arial"/>
                <a:cs typeface="Arial"/>
                <a:sym typeface="Arial"/>
              </a:rPr>
              <a:t>.</a:t>
            </a:r>
          </a:p>
          <a:p>
            <a:pPr algn="just" marL="863598" indent="-431799" lvl="1">
              <a:lnSpc>
                <a:spcPts val="5999"/>
              </a:lnSpc>
              <a:buAutoNum type="arabicPeriod" startAt="1"/>
            </a:pPr>
            <a:r>
              <a:rPr lang="en-US" sz="3999">
                <a:solidFill>
                  <a:srgbClr val="0DA33B"/>
                </a:solidFill>
                <a:latin typeface="Arial"/>
                <a:ea typeface="Arial"/>
                <a:cs typeface="Arial"/>
                <a:sym typeface="Arial"/>
              </a:rPr>
              <a:t>Explain the terms </a:t>
            </a:r>
            <a:r>
              <a:rPr lang="en-US" sz="3999" i="true">
                <a:solidFill>
                  <a:srgbClr val="0DA33B"/>
                </a:solidFill>
                <a:latin typeface="Arial Italics"/>
                <a:ea typeface="Arial Italics"/>
                <a:cs typeface="Arial Italics"/>
                <a:sym typeface="Arial Italics"/>
              </a:rPr>
              <a:t>historian</a:t>
            </a:r>
            <a:r>
              <a:rPr lang="en-US" sz="3999">
                <a:solidFill>
                  <a:srgbClr val="0DA33B"/>
                </a:solidFill>
                <a:latin typeface="Arial"/>
                <a:ea typeface="Arial"/>
                <a:cs typeface="Arial"/>
                <a:sym typeface="Arial"/>
              </a:rPr>
              <a:t> and </a:t>
            </a:r>
            <a:r>
              <a:rPr lang="en-US" sz="3999" i="true">
                <a:solidFill>
                  <a:srgbClr val="0DA33B"/>
                </a:solidFill>
                <a:latin typeface="Arial Italics"/>
                <a:ea typeface="Arial Italics"/>
                <a:cs typeface="Arial Italics"/>
                <a:sym typeface="Arial Italics"/>
              </a:rPr>
              <a:t>archaeologist</a:t>
            </a:r>
            <a:r>
              <a:rPr lang="en-US" sz="3999">
                <a:solidFill>
                  <a:srgbClr val="0DA33B"/>
                </a:solidFill>
                <a:latin typeface="Arial"/>
                <a:ea typeface="Arial"/>
                <a:cs typeface="Arial"/>
                <a:sym typeface="Arial"/>
              </a:rPr>
              <a:t>.</a:t>
            </a:r>
          </a:p>
          <a:p>
            <a:pPr algn="just" marL="863598" indent="-431799" lvl="1">
              <a:lnSpc>
                <a:spcPts val="5999"/>
              </a:lnSpc>
              <a:buAutoNum type="arabicPeriod" startAt="1"/>
            </a:pPr>
            <a:r>
              <a:rPr lang="en-US" sz="3999">
                <a:solidFill>
                  <a:srgbClr val="0DA33B"/>
                </a:solidFill>
                <a:latin typeface="Arial"/>
                <a:ea typeface="Arial"/>
                <a:cs typeface="Arial"/>
                <a:sym typeface="Arial"/>
              </a:rPr>
              <a:t>Name three groups of people who study history. </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2, Artefact 2nd Edition)</a:t>
            </a:r>
          </a:p>
        </p:txBody>
      </p:sp>
      <p:sp>
        <p:nvSpPr>
          <p:cNvPr name="TextBox 9" id="9"/>
          <p:cNvSpPr txBox="true"/>
          <p:nvPr/>
        </p:nvSpPr>
        <p:spPr>
          <a:xfrm rot="0">
            <a:off x="1028700" y="2092324"/>
            <a:ext cx="15609955" cy="6324599"/>
          </a:xfrm>
          <a:prstGeom prst="rect">
            <a:avLst/>
          </a:prstGeom>
        </p:spPr>
        <p:txBody>
          <a:bodyPr anchor="t" rtlCol="false" tIns="0" lIns="0" bIns="0" rIns="0">
            <a:spAutoFit/>
          </a:bodyPr>
          <a:lstStyle/>
          <a:p>
            <a:pPr algn="just" marL="647703" indent="-323852" lvl="1">
              <a:lnSpc>
                <a:spcPts val="4500"/>
              </a:lnSpc>
              <a:buAutoNum type="arabicPeriod" startAt="1"/>
            </a:pPr>
            <a:r>
              <a:rPr lang="en-US" sz="3000">
                <a:solidFill>
                  <a:srgbClr val="000000"/>
                </a:solidFill>
                <a:latin typeface="Arial"/>
                <a:ea typeface="Arial"/>
                <a:cs typeface="Arial"/>
                <a:sym typeface="Arial"/>
              </a:rPr>
              <a:t>Any three of: to learn how people lived before us, to gain an understanding of the causes and effects of past events, to understand how human experience has shaped our world today, to learn to recognise patterns of change, to avoid the mistakes that our ancestors made, and to learn from their successes, to be inspired by people in the past and appreciate their achievements.</a:t>
            </a:r>
          </a:p>
          <a:p>
            <a:pPr algn="just" marL="647703" indent="-323852" lvl="1">
              <a:lnSpc>
                <a:spcPts val="4500"/>
              </a:lnSpc>
              <a:buAutoNum type="arabicPeriod" startAt="1"/>
            </a:pPr>
            <a:r>
              <a:rPr lang="en-US" sz="3000">
                <a:solidFill>
                  <a:srgbClr val="000000"/>
                </a:solidFill>
                <a:latin typeface="Arial"/>
                <a:ea typeface="Arial"/>
                <a:cs typeface="Arial"/>
                <a:sym typeface="Arial"/>
              </a:rPr>
              <a:t>Historical consciousness: being able to place ourselves in past human experience, linking the past, the present and the future.</a:t>
            </a:r>
          </a:p>
          <a:p>
            <a:pPr algn="just" marL="647703" indent="-323852" lvl="1">
              <a:lnSpc>
                <a:spcPts val="4500"/>
              </a:lnSpc>
              <a:buAutoNum type="arabicPeriod" startAt="1"/>
            </a:pPr>
            <a:r>
              <a:rPr lang="en-US" sz="3000">
                <a:solidFill>
                  <a:srgbClr val="000000"/>
                </a:solidFill>
                <a:latin typeface="Arial"/>
                <a:ea typeface="Arial"/>
                <a:cs typeface="Arial"/>
                <a:sym typeface="Arial"/>
              </a:rPr>
              <a:t>Historian: someone who is an expert in, or a student of, history; Archaeologist: someone who investigates places and objects left by people in the past, including the time before written records were kept.</a:t>
            </a:r>
          </a:p>
          <a:p>
            <a:pPr algn="just" marL="647703" indent="-323852" lvl="1">
              <a:lnSpc>
                <a:spcPts val="4500"/>
              </a:lnSpc>
              <a:buAutoNum type="arabicPeriod" startAt="1"/>
            </a:pPr>
            <a:r>
              <a:rPr lang="en-US" sz="3000">
                <a:solidFill>
                  <a:srgbClr val="000000"/>
                </a:solidFill>
                <a:latin typeface="Arial"/>
                <a:ea typeface="Arial"/>
                <a:cs typeface="Arial"/>
                <a:sym typeface="Arial"/>
              </a:rPr>
              <a:t>Students in schools, historians and archaeologists.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526335"/>
            <a:ext cx="18287982" cy="1530349"/>
          </a:xfrm>
          <a:prstGeom prst="rect">
            <a:avLst/>
          </a:prstGeom>
        </p:spPr>
        <p:txBody>
          <a:bodyPr anchor="t" rtlCol="false" tIns="0" lIns="0" bIns="0" rIns="0">
            <a:spAutoFit/>
          </a:bodyPr>
          <a:lstStyle/>
          <a:p>
            <a:pPr algn="ctr">
              <a:lnSpc>
                <a:spcPts val="11200"/>
              </a:lnSpc>
            </a:pPr>
            <a:r>
              <a:rPr lang="en-US" b="true" sz="8000" spc="360">
                <a:solidFill>
                  <a:srgbClr val="C00000"/>
                </a:solidFill>
                <a:latin typeface="Arial Bold"/>
                <a:ea typeface="Arial Bold"/>
                <a:cs typeface="Arial Bold"/>
                <a:sym typeface="Arial Bold"/>
              </a:rPr>
              <a:t>1.3: THE JOB OF THE HISTORIAN</a:t>
            </a:r>
          </a:p>
        </p:txBody>
      </p:sp>
      <p:sp>
        <p:nvSpPr>
          <p:cNvPr name="TextBox 4" id="4"/>
          <p:cNvSpPr txBox="true"/>
          <p:nvPr/>
        </p:nvSpPr>
        <p:spPr>
          <a:xfrm rot="0">
            <a:off x="0" y="3865881"/>
            <a:ext cx="18288000" cy="1164590"/>
          </a:xfrm>
          <a:prstGeom prst="rect">
            <a:avLst/>
          </a:prstGeom>
        </p:spPr>
        <p:txBody>
          <a:bodyPr anchor="t" rtlCol="false" tIns="0" lIns="0" bIns="0" rIns="0">
            <a:spAutoFit/>
          </a:bodyPr>
          <a:lstStyle/>
          <a:p>
            <a:pPr algn="ctr">
              <a:lnSpc>
                <a:spcPts val="9085"/>
              </a:lnSpc>
            </a:pPr>
            <a:r>
              <a:rPr lang="en-US" sz="7900" spc="2370">
                <a:solidFill>
                  <a:srgbClr val="FFFFFF"/>
                </a:solidFill>
                <a:latin typeface="Daydream"/>
                <a:ea typeface="Daydream"/>
                <a:cs typeface="Daydream"/>
                <a:sym typeface="Daydream"/>
              </a:rPr>
              <a:t>1.3: The Job of the Historian</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Finding Evidence</a:t>
            </a:r>
          </a:p>
        </p:txBody>
      </p:sp>
      <p:sp>
        <p:nvSpPr>
          <p:cNvPr name="TextBox 9" id="9"/>
          <p:cNvSpPr txBox="true"/>
          <p:nvPr/>
        </p:nvSpPr>
        <p:spPr>
          <a:xfrm rot="0">
            <a:off x="1028700" y="2120899"/>
            <a:ext cx="15609955" cy="8124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Historians need to gather as much evidence as possible from different sources which means they can </a:t>
            </a:r>
            <a:r>
              <a:rPr lang="en-US" b="true" sz="2500">
                <a:solidFill>
                  <a:srgbClr val="900000"/>
                </a:solidFill>
                <a:latin typeface="Arial Bold"/>
                <a:ea typeface="Arial Bold"/>
                <a:cs typeface="Arial Bold"/>
                <a:sym typeface="Arial Bold"/>
              </a:rPr>
              <a:t>cross-check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when more than one source is used to make sure the information is correct</a:t>
            </a:r>
            <a:r>
              <a:rPr lang="en-US" sz="2500">
                <a:solidFill>
                  <a:srgbClr val="000000"/>
                </a:solidFill>
                <a:latin typeface="Arial"/>
                <a:ea typeface="Arial"/>
                <a:cs typeface="Arial"/>
                <a:sym typeface="Arial"/>
              </a:rPr>
              <a:t>) the information they find.</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historical repository</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place where evidence of the past can be stored and maintained, for example artefacts, government documents, manuscripts or photographs</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A historian may go to the historical repositories such as libraries, archives and museums to find evidence.</a:t>
            </a:r>
          </a:p>
          <a:p>
            <a:pPr algn="just" marL="539754" indent="-269877" lvl="1">
              <a:lnSpc>
                <a:spcPts val="3750"/>
              </a:lnSpc>
              <a:buFont typeface="Arial"/>
              <a:buChar char="•"/>
            </a:pPr>
            <a:r>
              <a:rPr lang="en-US" sz="2500">
                <a:solidFill>
                  <a:srgbClr val="000000"/>
                </a:solidFill>
                <a:latin typeface="Arial"/>
                <a:ea typeface="Arial"/>
                <a:cs typeface="Arial"/>
                <a:sym typeface="Arial"/>
              </a:rPr>
              <a:t>An </a:t>
            </a:r>
            <a:r>
              <a:rPr lang="en-US" b="true" sz="2500">
                <a:solidFill>
                  <a:srgbClr val="900000"/>
                </a:solidFill>
                <a:latin typeface="Arial Bold"/>
                <a:ea typeface="Arial Bold"/>
                <a:cs typeface="Arial Bold"/>
                <a:sym typeface="Arial Bold"/>
              </a:rPr>
              <a:t>archive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place that catalogues and stores a collection of written and other sources</a:t>
            </a:r>
            <a:r>
              <a:rPr lang="en-US" sz="2500">
                <a:solidFill>
                  <a:srgbClr val="000000"/>
                </a:solidFill>
                <a:latin typeface="Arial"/>
                <a:ea typeface="Arial"/>
                <a:cs typeface="Arial"/>
                <a:sym typeface="Arial"/>
              </a:rPr>
              <a:t>. </a:t>
            </a:r>
            <a:r>
              <a:rPr lang="en-US" sz="2500" i="true">
                <a:solidFill>
                  <a:srgbClr val="000000"/>
                </a:solidFill>
                <a:latin typeface="Arial Italics"/>
                <a:ea typeface="Arial Italics"/>
                <a:cs typeface="Arial Italics"/>
                <a:sym typeface="Arial Italics"/>
              </a:rPr>
              <a:t>The National Archives of Ireland in Dublin holds the records of the Irish State</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library  </a:t>
            </a:r>
            <a:r>
              <a:rPr lang="en-US" sz="2500" u="none">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building or room containing collections of books, periodicals, and sometimes films and recorded music for use or borrowing by the public or the members of an institution</a:t>
            </a:r>
            <a:r>
              <a:rPr lang="en-US" sz="2500">
                <a:solidFill>
                  <a:srgbClr val="000000"/>
                </a:solidFill>
                <a:latin typeface="Arial"/>
                <a:ea typeface="Arial"/>
                <a:cs typeface="Arial"/>
                <a:sym typeface="Arial"/>
              </a:rPr>
              <a:t>.</a:t>
            </a:r>
            <a:r>
              <a:rPr lang="en-US" sz="2500" i="true">
                <a:solidFill>
                  <a:srgbClr val="000000"/>
                </a:solidFill>
                <a:latin typeface="Arial Italics"/>
                <a:ea typeface="Arial Italics"/>
                <a:cs typeface="Arial Italics"/>
                <a:sym typeface="Arial Italics"/>
              </a:rPr>
              <a:t> Trinity College Library is home to the Book of Kells.</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museum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place that collects and displays objects for public education and appreciation</a:t>
            </a:r>
            <a:r>
              <a:rPr lang="en-US" sz="2500">
                <a:solidFill>
                  <a:srgbClr val="000000"/>
                </a:solidFill>
                <a:latin typeface="Arial"/>
                <a:ea typeface="Arial"/>
                <a:cs typeface="Arial"/>
                <a:sym typeface="Arial"/>
              </a:rPr>
              <a:t>. </a:t>
            </a:r>
            <a:r>
              <a:rPr lang="en-US" sz="2500" i="true">
                <a:solidFill>
                  <a:srgbClr val="000000"/>
                </a:solidFill>
                <a:latin typeface="Arial Italics"/>
                <a:ea typeface="Arial Italics"/>
                <a:cs typeface="Arial Italics"/>
                <a:sym typeface="Arial Italics"/>
              </a:rPr>
              <a:t>The National Museum in Dublin has Bronze Age Irish metalwork, Viking artefacts and treasures from Ancient Egypt on display. </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heritage centre</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type of museum that stores, preserves and displays important objects relating to the history and culture of its local area</a:t>
            </a:r>
            <a:r>
              <a:rPr lang="en-US" sz="2500">
                <a:solidFill>
                  <a:srgbClr val="000000"/>
                </a:solidFill>
                <a:latin typeface="Arial"/>
                <a:ea typeface="Arial"/>
                <a:cs typeface="Arial"/>
                <a:sym typeface="Arial"/>
              </a:rPr>
              <a:t>. </a:t>
            </a:r>
            <a:r>
              <a:rPr lang="en-US" sz="2500" i="true">
                <a:solidFill>
                  <a:srgbClr val="000000"/>
                </a:solidFill>
                <a:latin typeface="Arial Italics"/>
                <a:ea typeface="Arial Italics"/>
                <a:cs typeface="Arial Italics"/>
                <a:sym typeface="Arial Italics"/>
              </a:rPr>
              <a:t>Cobh Heritage Centre contains sources of information about people leaving Ireland during the Great Famine.</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33425"/>
            <a:ext cx="15609955" cy="1438271"/>
          </a:xfrm>
          <a:prstGeom prst="rect">
            <a:avLst/>
          </a:prstGeom>
        </p:spPr>
        <p:txBody>
          <a:bodyPr anchor="t" rtlCol="false" tIns="0" lIns="0" bIns="0" rIns="0">
            <a:spAutoFit/>
          </a:bodyPr>
          <a:lstStyle/>
          <a:p>
            <a:pPr algn="l">
              <a:lnSpc>
                <a:spcPts val="10500"/>
              </a:lnSpc>
            </a:pPr>
            <a:r>
              <a:rPr lang="en-US" sz="7500" b="true">
                <a:solidFill>
                  <a:srgbClr val="C00000"/>
                </a:solidFill>
                <a:latin typeface="Arial Bold"/>
                <a:ea typeface="Arial Bold"/>
                <a:cs typeface="Arial Bold"/>
                <a:sym typeface="Arial Bold"/>
              </a:rPr>
              <a:t>Evaluating Historical Repositories</a:t>
            </a:r>
          </a:p>
        </p:txBody>
      </p:sp>
      <p:sp>
        <p:nvSpPr>
          <p:cNvPr name="TextBox 9" id="9"/>
          <p:cNvSpPr txBox="true"/>
          <p:nvPr/>
        </p:nvSpPr>
        <p:spPr>
          <a:xfrm rot="0">
            <a:off x="1028700" y="2092324"/>
            <a:ext cx="15609955" cy="5753100"/>
          </a:xfrm>
          <a:prstGeom prst="rect">
            <a:avLst/>
          </a:prstGeom>
        </p:spPr>
        <p:txBody>
          <a:bodyPr anchor="t" rtlCol="false" tIns="0" lIns="0" bIns="0" rIns="0">
            <a:spAutoFit/>
          </a:bodyPr>
          <a:lstStyle/>
          <a:p>
            <a:pPr algn="just" marL="647702" indent="-323851" lvl="1">
              <a:lnSpc>
                <a:spcPts val="4500"/>
              </a:lnSpc>
              <a:buFont typeface="Arial"/>
              <a:buChar char="•"/>
            </a:pPr>
            <a:r>
              <a:rPr lang="en-US" sz="3000">
                <a:solidFill>
                  <a:srgbClr val="000000"/>
                </a:solidFill>
                <a:latin typeface="Arial"/>
                <a:ea typeface="Arial"/>
                <a:cs typeface="Arial"/>
                <a:sym typeface="Arial"/>
              </a:rPr>
              <a:t>The </a:t>
            </a:r>
            <a:r>
              <a:rPr lang="en-US" b="true" sz="3000">
                <a:solidFill>
                  <a:srgbClr val="900000"/>
                </a:solidFill>
                <a:latin typeface="Arial Bold"/>
                <a:ea typeface="Arial Bold"/>
                <a:cs typeface="Arial Bold"/>
                <a:sym typeface="Arial Bold"/>
              </a:rPr>
              <a:t>WORTH IT</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strategy will help you, to assess whether the repositories you visit, online or in person, are good sources of information. </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W</a:t>
            </a:r>
            <a:r>
              <a:rPr lang="en-US" b="true" sz="3000">
                <a:solidFill>
                  <a:srgbClr val="000000"/>
                </a:solidFill>
                <a:latin typeface="Arial Bold"/>
                <a:ea typeface="Arial Bold"/>
                <a:cs typeface="Arial Bold"/>
                <a:sym typeface="Arial Bold"/>
              </a:rPr>
              <a:t>orthwhile: </a:t>
            </a:r>
            <a:r>
              <a:rPr lang="en-US" sz="3000">
                <a:solidFill>
                  <a:srgbClr val="000000"/>
                </a:solidFill>
                <a:latin typeface="Arial"/>
                <a:ea typeface="Arial"/>
                <a:cs typeface="Arial"/>
                <a:sym typeface="Arial"/>
              </a:rPr>
              <a:t>Does it offer something unique, e.g. an experience you can't get elsewhere?</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O</a:t>
            </a:r>
            <a:r>
              <a:rPr lang="en-US" b="true" sz="3000">
                <a:solidFill>
                  <a:srgbClr val="000000"/>
                </a:solidFill>
                <a:latin typeface="Arial Bold"/>
                <a:ea typeface="Arial Bold"/>
                <a:cs typeface="Arial Bold"/>
                <a:sym typeface="Arial Bold"/>
              </a:rPr>
              <a:t>pen to all: </a:t>
            </a:r>
            <a:r>
              <a:rPr lang="en-US" sz="3000">
                <a:solidFill>
                  <a:srgbClr val="000000"/>
                </a:solidFill>
                <a:latin typeface="Arial"/>
                <a:ea typeface="Arial"/>
                <a:cs typeface="Arial"/>
                <a:sym typeface="Arial"/>
              </a:rPr>
              <a:t>Is it easy to access and suitable to different audiences?</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R</a:t>
            </a:r>
            <a:r>
              <a:rPr lang="en-US" b="true" sz="3000">
                <a:solidFill>
                  <a:srgbClr val="000000"/>
                </a:solidFill>
                <a:latin typeface="Arial Bold"/>
                <a:ea typeface="Arial Bold"/>
                <a:cs typeface="Arial Bold"/>
                <a:sym typeface="Arial Bold"/>
              </a:rPr>
              <a:t>ange of sources:</a:t>
            </a:r>
            <a:r>
              <a:rPr lang="en-US" sz="3000">
                <a:solidFill>
                  <a:srgbClr val="000000"/>
                </a:solidFill>
                <a:latin typeface="Arial"/>
                <a:ea typeface="Arial"/>
                <a:cs typeface="Arial"/>
                <a:sym typeface="Arial"/>
              </a:rPr>
              <a:t> Are there other artefacts and evidence you can view?</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T</a:t>
            </a:r>
            <a:r>
              <a:rPr lang="en-US" b="true" sz="3000">
                <a:solidFill>
                  <a:srgbClr val="000000"/>
                </a:solidFill>
                <a:latin typeface="Arial Bold"/>
                <a:ea typeface="Arial Bold"/>
                <a:cs typeface="Arial Bold"/>
                <a:sym typeface="Arial Bold"/>
              </a:rPr>
              <a:t>horough: </a:t>
            </a:r>
            <a:r>
              <a:rPr lang="en-US" sz="3000">
                <a:solidFill>
                  <a:srgbClr val="000000"/>
                </a:solidFill>
                <a:latin typeface="Arial"/>
                <a:ea typeface="Arial"/>
                <a:cs typeface="Arial"/>
                <a:sym typeface="Arial"/>
              </a:rPr>
              <a:t>Does it tell the full story?</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H</a:t>
            </a:r>
            <a:r>
              <a:rPr lang="en-US" b="true" sz="3000">
                <a:solidFill>
                  <a:srgbClr val="000000"/>
                </a:solidFill>
                <a:latin typeface="Arial Bold"/>
                <a:ea typeface="Arial Bold"/>
                <a:cs typeface="Arial Bold"/>
                <a:sym typeface="Arial Bold"/>
              </a:rPr>
              <a:t>istorically accurate:</a:t>
            </a:r>
            <a:r>
              <a:rPr lang="en-US" sz="3000">
                <a:solidFill>
                  <a:srgbClr val="000000"/>
                </a:solidFill>
                <a:latin typeface="Arial"/>
                <a:ea typeface="Arial"/>
                <a:cs typeface="Arial"/>
                <a:sym typeface="Arial"/>
              </a:rPr>
              <a:t> Is the information accurate and balanced?</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I</a:t>
            </a:r>
            <a:r>
              <a:rPr lang="en-US" b="true" sz="3000">
                <a:solidFill>
                  <a:srgbClr val="000000"/>
                </a:solidFill>
                <a:latin typeface="Arial Bold"/>
                <a:ea typeface="Arial Bold"/>
                <a:cs typeface="Arial Bold"/>
                <a:sym typeface="Arial Bold"/>
              </a:rPr>
              <a:t>nteresting:</a:t>
            </a:r>
            <a:r>
              <a:rPr lang="en-US" sz="3000">
                <a:solidFill>
                  <a:srgbClr val="000000"/>
                </a:solidFill>
                <a:latin typeface="Arial"/>
                <a:ea typeface="Arial"/>
                <a:cs typeface="Arial"/>
                <a:sym typeface="Arial"/>
              </a:rPr>
              <a:t> Did you enjoy your visit?</a:t>
            </a:r>
          </a:p>
          <a:p>
            <a:pPr algn="just" marL="647702" indent="-323851" lvl="1">
              <a:lnSpc>
                <a:spcPts val="4500"/>
              </a:lnSpc>
              <a:buFont typeface="Arial"/>
              <a:buChar char="•"/>
            </a:pPr>
            <a:r>
              <a:rPr lang="en-US" b="true" sz="3000">
                <a:solidFill>
                  <a:srgbClr val="900000"/>
                </a:solidFill>
                <a:latin typeface="Arial Bold"/>
                <a:ea typeface="Arial Bold"/>
                <a:cs typeface="Arial Bold"/>
                <a:sym typeface="Arial Bold"/>
              </a:rPr>
              <a:t>T</a:t>
            </a:r>
            <a:r>
              <a:rPr lang="en-US" b="true" sz="3000">
                <a:solidFill>
                  <a:srgbClr val="000000"/>
                </a:solidFill>
                <a:latin typeface="Arial Bold"/>
                <a:ea typeface="Arial Bold"/>
                <a:cs typeface="Arial Bold"/>
                <a:sym typeface="Arial Bold"/>
              </a:rPr>
              <a:t>actful:</a:t>
            </a:r>
            <a:r>
              <a:rPr lang="en-US" sz="3000">
                <a:solidFill>
                  <a:srgbClr val="000000"/>
                </a:solidFill>
                <a:latin typeface="Arial"/>
                <a:ea typeface="Arial"/>
                <a:cs typeface="Arial"/>
                <a:sym typeface="Arial"/>
              </a:rPr>
              <a:t> If it deals with a sensitive topic, does it do this well?</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aphicFrame>
        <p:nvGraphicFramePr>
          <p:cNvPr name="Table 6" id="6"/>
          <p:cNvGraphicFramePr>
            <a:graphicFrameLocks noGrp="true"/>
          </p:cNvGraphicFramePr>
          <p:nvPr/>
        </p:nvGraphicFramePr>
        <p:xfrm>
          <a:off x="1028700" y="3762075"/>
          <a:ext cx="15609955" cy="3463290"/>
        </p:xfrm>
        <a:graphic>
          <a:graphicData uri="http://schemas.openxmlformats.org/drawingml/2006/table">
            <a:tbl>
              <a:tblPr/>
              <a:tblGrid>
                <a:gridCol w="2763767"/>
                <a:gridCol w="6636818"/>
                <a:gridCol w="6209370"/>
              </a:tblGrid>
              <a:tr h="795517">
                <a:tc gridSpan="2">
                  <a:txBody>
                    <a:bodyPr anchor="t" rtlCol="false"/>
                    <a:lstStyle/>
                    <a:p>
                      <a:pPr algn="ctr">
                        <a:lnSpc>
                          <a:spcPts val="2520"/>
                        </a:lnSpc>
                        <a:defRPr/>
                      </a:pPr>
                      <a:r>
                        <a:rPr lang="en-US" sz="1800" b="true">
                          <a:solidFill>
                            <a:srgbClr val="FFFFFF"/>
                          </a:solidFill>
                          <a:latin typeface="Arial Bold"/>
                          <a:ea typeface="Arial Bold"/>
                          <a:cs typeface="Arial Bold"/>
                          <a:sym typeface="Arial Bold"/>
                        </a:rPr>
                        <a:t>Examples of Primary Sources</a:t>
                      </a:r>
                      <a:endParaRPr lang="en-US" sz="1100"/>
                    </a:p>
                  </a:txBody>
                  <a:tcPr marL="190500" marR="190500" marT="190500" marB="19050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solidFill>
                      <a:srgbClr val="900000"/>
                    </a:solidFill>
                  </a:tcPr>
                </a:tc>
                <a:tc hMerge="true">
                  <a:txBody>
                    <a:bodyPr anchor="t" rtlCol="false"/>
                    <a:lstStyle/>
                    <a:p>
                      <a:pPr algn="ctr">
                        <a:lnSpc>
                          <a:spcPts val="2520"/>
                        </a:lnSpc>
                        <a:defRPr/>
                      </a:pPr>
                      <a:r>
                        <a:rPr lang="en-US" sz="1800" b="true">
                          <a:solidFill>
                            <a:srgbClr val="FFFFFF"/>
                          </a:solidFill>
                          <a:latin typeface="Arial Bold"/>
                          <a:ea typeface="Arial Bold"/>
                          <a:cs typeface="Arial Bold"/>
                          <a:sym typeface="Arial Bold"/>
                        </a:rPr>
                        <a:t>Examples of Primary Sources</a:t>
                      </a:r>
                      <a:endParaRPr lang="en-US" sz="1100"/>
                    </a:p>
                  </a:txBody>
                  <a:tcPr marL="190500" marR="190500" marT="190500" marB="19050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solidFill>
                      <a:srgbClr val="900000"/>
                    </a:solidFill>
                  </a:tcPr>
                </a:tc>
                <a:tc>
                  <a:txBody>
                    <a:bodyPr anchor="t" rtlCol="false"/>
                    <a:lstStyle/>
                    <a:p>
                      <a:pPr algn="ctr">
                        <a:lnSpc>
                          <a:spcPts val="2520"/>
                        </a:lnSpc>
                        <a:defRPr/>
                      </a:pPr>
                      <a:r>
                        <a:rPr lang="en-US" sz="1800">
                          <a:solidFill>
                            <a:srgbClr val="FFFFFF"/>
                          </a:solidFill>
                          <a:latin typeface="Arial"/>
                          <a:ea typeface="Arial"/>
                          <a:cs typeface="Arial"/>
                          <a:sym typeface="Arial"/>
                        </a:rPr>
                        <a:t>Examples of Secondary Sources</a:t>
                      </a:r>
                      <a:endParaRPr lang="en-US" sz="1100"/>
                    </a:p>
                  </a:txBody>
                  <a:tcPr marL="190500" marR="190500" marT="190500" marB="19050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solidFill>
                      <a:srgbClr val="900000"/>
                    </a:solidFill>
                  </a:tcPr>
                </a:tc>
              </a:tr>
              <a:tr h="2667773">
                <a:tc>
                  <a:txBody>
                    <a:bodyPr anchor="t" rtlCol="false"/>
                    <a:lstStyle/>
                    <a:p>
                      <a:pPr algn="ctr">
                        <a:lnSpc>
                          <a:spcPts val="2520"/>
                        </a:lnSpc>
                        <a:defRPr/>
                      </a:pPr>
                      <a:r>
                        <a:rPr lang="en-US" sz="1800">
                          <a:solidFill>
                            <a:srgbClr val="000000"/>
                          </a:solidFill>
                          <a:latin typeface="Arial"/>
                          <a:ea typeface="Arial"/>
                          <a:cs typeface="Arial"/>
                          <a:sym typeface="Arial"/>
                        </a:rPr>
                        <a:t>Artefacts</a:t>
                      </a:r>
                      <a:endParaRPr lang="en-US" sz="1100"/>
                    </a:p>
                    <a:p>
                      <a:pPr algn="ctr">
                        <a:lnSpc>
                          <a:spcPts val="2520"/>
                        </a:lnSpc>
                      </a:pPr>
                      <a:r>
                        <a:rPr lang="en-US" sz="1800">
                          <a:solidFill>
                            <a:srgbClr val="000000"/>
                          </a:solidFill>
                          <a:latin typeface="Arial"/>
                          <a:ea typeface="Arial"/>
                          <a:cs typeface="Arial"/>
                          <a:sym typeface="Arial"/>
                        </a:rPr>
                        <a:t>Diaries</a:t>
                      </a:r>
                    </a:p>
                    <a:p>
                      <a:pPr algn="ctr">
                        <a:lnSpc>
                          <a:spcPts val="2520"/>
                        </a:lnSpc>
                      </a:pPr>
                      <a:r>
                        <a:rPr lang="en-US" sz="1800">
                          <a:solidFill>
                            <a:srgbClr val="000000"/>
                          </a:solidFill>
                          <a:latin typeface="Arial"/>
                          <a:ea typeface="Arial"/>
                          <a:cs typeface="Arial"/>
                          <a:sym typeface="Arial"/>
                        </a:rPr>
                        <a:t>Letters</a:t>
                      </a:r>
                    </a:p>
                    <a:p>
                      <a:pPr algn="ctr">
                        <a:lnSpc>
                          <a:spcPts val="2520"/>
                        </a:lnSpc>
                      </a:pPr>
                      <a:r>
                        <a:rPr lang="en-US" sz="1800">
                          <a:solidFill>
                            <a:srgbClr val="000000"/>
                          </a:solidFill>
                          <a:latin typeface="Arial"/>
                          <a:ea typeface="Arial"/>
                          <a:cs typeface="Arial"/>
                          <a:sym typeface="Arial"/>
                        </a:rPr>
                        <a:t>Emails</a:t>
                      </a:r>
                    </a:p>
                    <a:p>
                      <a:pPr algn="ctr">
                        <a:lnSpc>
                          <a:spcPts val="2520"/>
                        </a:lnSpc>
                      </a:pPr>
                      <a:r>
                        <a:rPr lang="en-US" sz="1800">
                          <a:solidFill>
                            <a:srgbClr val="000000"/>
                          </a:solidFill>
                          <a:latin typeface="Arial"/>
                          <a:ea typeface="Arial"/>
                          <a:cs typeface="Arial"/>
                          <a:sym typeface="Arial"/>
                        </a:rPr>
                        <a:t>Interviews</a:t>
                      </a:r>
                    </a:p>
                    <a:p>
                      <a:pPr algn="ctr">
                        <a:lnSpc>
                          <a:spcPts val="2520"/>
                        </a:lnSpc>
                      </a:pPr>
                      <a:r>
                        <a:rPr lang="en-US" sz="1800">
                          <a:solidFill>
                            <a:srgbClr val="000000"/>
                          </a:solidFill>
                          <a:latin typeface="Arial"/>
                          <a:ea typeface="Arial"/>
                          <a:cs typeface="Arial"/>
                          <a:sym typeface="Arial"/>
                        </a:rPr>
                        <a:t>Speeches</a:t>
                      </a:r>
                    </a:p>
                    <a:p>
                      <a:pPr algn="ctr">
                        <a:lnSpc>
                          <a:spcPts val="2520"/>
                        </a:lnSpc>
                      </a:pPr>
                      <a:r>
                        <a:rPr lang="en-US" sz="1800">
                          <a:solidFill>
                            <a:srgbClr val="000000"/>
                          </a:solidFill>
                          <a:latin typeface="Arial"/>
                          <a:ea typeface="Arial"/>
                          <a:cs typeface="Arial"/>
                          <a:sym typeface="Arial"/>
                        </a:rPr>
                        <a:t>Posters</a:t>
                      </a:r>
                    </a:p>
                  </a:txBody>
                  <a:tcPr marL="190500" marR="190500" marT="190500" marB="19050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al"/>
                          <a:ea typeface="Arial"/>
                          <a:cs typeface="Arial"/>
                          <a:sym typeface="Arial"/>
                        </a:rPr>
                        <a:t>Photographs</a:t>
                      </a:r>
                      <a:endParaRPr lang="en-US" sz="1100"/>
                    </a:p>
                    <a:p>
                      <a:pPr algn="ctr">
                        <a:lnSpc>
                          <a:spcPts val="2520"/>
                        </a:lnSpc>
                      </a:pPr>
                      <a:r>
                        <a:rPr lang="en-US" sz="1800">
                          <a:solidFill>
                            <a:srgbClr val="000000"/>
                          </a:solidFill>
                          <a:latin typeface="Arial"/>
                          <a:ea typeface="Arial"/>
                          <a:cs typeface="Arial"/>
                          <a:sym typeface="Arial"/>
                        </a:rPr>
                        <a:t>Cartoons and drawings</a:t>
                      </a:r>
                    </a:p>
                    <a:p>
                      <a:pPr algn="ctr">
                        <a:lnSpc>
                          <a:spcPts val="2520"/>
                        </a:lnSpc>
                      </a:pPr>
                      <a:r>
                        <a:rPr lang="en-US" sz="1800">
                          <a:solidFill>
                            <a:srgbClr val="000000"/>
                          </a:solidFill>
                          <a:latin typeface="Arial"/>
                          <a:ea typeface="Arial"/>
                          <a:cs typeface="Arial"/>
                          <a:sym typeface="Arial"/>
                        </a:rPr>
                        <a:t>Government records, e.g. a census</a:t>
                      </a:r>
                    </a:p>
                    <a:p>
                      <a:pPr algn="ctr">
                        <a:lnSpc>
                          <a:spcPts val="2520"/>
                        </a:lnSpc>
                      </a:pPr>
                      <a:r>
                        <a:rPr lang="en-US" sz="1800">
                          <a:solidFill>
                            <a:srgbClr val="000000"/>
                          </a:solidFill>
                          <a:latin typeface="Arial"/>
                          <a:ea typeface="Arial"/>
                          <a:cs typeface="Arial"/>
                          <a:sym typeface="Arial"/>
                        </a:rPr>
                        <a:t>Newspapers</a:t>
                      </a:r>
                    </a:p>
                    <a:p>
                      <a:pPr algn="ctr">
                        <a:lnSpc>
                          <a:spcPts val="2520"/>
                        </a:lnSpc>
                      </a:pPr>
                      <a:r>
                        <a:rPr lang="en-US" sz="1800">
                          <a:solidFill>
                            <a:srgbClr val="000000"/>
                          </a:solidFill>
                          <a:latin typeface="Arial"/>
                          <a:ea typeface="Arial"/>
                          <a:cs typeface="Arial"/>
                          <a:sym typeface="Arial"/>
                        </a:rPr>
                        <a:t>Magazines</a:t>
                      </a:r>
                    </a:p>
                    <a:p>
                      <a:pPr algn="ctr">
                        <a:lnSpc>
                          <a:spcPts val="2520"/>
                        </a:lnSpc>
                      </a:pPr>
                      <a:r>
                        <a:rPr lang="en-US" sz="1800">
                          <a:solidFill>
                            <a:srgbClr val="000000"/>
                          </a:solidFill>
                          <a:latin typeface="Arial"/>
                          <a:ea typeface="Arial"/>
                          <a:cs typeface="Arial"/>
                          <a:sym typeface="Arial"/>
                        </a:rPr>
                        <a:t>Autobiographies</a:t>
                      </a:r>
                    </a:p>
                    <a:p>
                      <a:pPr algn="ctr">
                        <a:lnSpc>
                          <a:spcPts val="2520"/>
                        </a:lnSpc>
                      </a:pPr>
                      <a:r>
                        <a:rPr lang="en-US" sz="1800">
                          <a:solidFill>
                            <a:srgbClr val="000000"/>
                          </a:solidFill>
                          <a:latin typeface="Arial"/>
                          <a:ea typeface="Arial"/>
                          <a:cs typeface="Arial"/>
                          <a:sym typeface="Arial"/>
                        </a:rPr>
                        <a:t>Maps</a:t>
                      </a:r>
                    </a:p>
                  </a:txBody>
                  <a:tcPr marL="190500" marR="190500" marT="190500" marB="19050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Arial"/>
                          <a:ea typeface="Arial"/>
                          <a:cs typeface="Arial"/>
                          <a:sym typeface="Arial"/>
                        </a:rPr>
                        <a:t>TV/Film and Radio Documentaries</a:t>
                      </a:r>
                      <a:endParaRPr lang="en-US" sz="1100"/>
                    </a:p>
                    <a:p>
                      <a:pPr algn="ctr">
                        <a:lnSpc>
                          <a:spcPts val="2520"/>
                        </a:lnSpc>
                      </a:pPr>
                      <a:r>
                        <a:rPr lang="en-US" sz="1800">
                          <a:solidFill>
                            <a:srgbClr val="000000"/>
                          </a:solidFill>
                          <a:latin typeface="Arial"/>
                          <a:ea typeface="Arial"/>
                          <a:cs typeface="Arial"/>
                          <a:sym typeface="Arial"/>
                        </a:rPr>
                        <a:t>Podcasts</a:t>
                      </a:r>
                    </a:p>
                    <a:p>
                      <a:pPr algn="ctr">
                        <a:lnSpc>
                          <a:spcPts val="2520"/>
                        </a:lnSpc>
                      </a:pPr>
                      <a:r>
                        <a:rPr lang="en-US" sz="1800">
                          <a:solidFill>
                            <a:srgbClr val="000000"/>
                          </a:solidFill>
                          <a:latin typeface="Arial"/>
                          <a:ea typeface="Arial"/>
                          <a:cs typeface="Arial"/>
                          <a:sym typeface="Arial"/>
                        </a:rPr>
                        <a:t>Websites</a:t>
                      </a:r>
                    </a:p>
                    <a:p>
                      <a:pPr algn="ctr">
                        <a:lnSpc>
                          <a:spcPts val="2520"/>
                        </a:lnSpc>
                      </a:pPr>
                      <a:r>
                        <a:rPr lang="en-US" sz="1800">
                          <a:solidFill>
                            <a:srgbClr val="000000"/>
                          </a:solidFill>
                          <a:latin typeface="Arial"/>
                          <a:ea typeface="Arial"/>
                          <a:cs typeface="Arial"/>
                          <a:sym typeface="Arial"/>
                        </a:rPr>
                        <a:t>History Books and Textbooks</a:t>
                      </a:r>
                    </a:p>
                    <a:p>
                      <a:pPr algn="ctr">
                        <a:lnSpc>
                          <a:spcPts val="2520"/>
                        </a:lnSpc>
                      </a:pPr>
                      <a:r>
                        <a:rPr lang="en-US" sz="1800">
                          <a:solidFill>
                            <a:srgbClr val="000000"/>
                          </a:solidFill>
                          <a:latin typeface="Arial"/>
                          <a:ea typeface="Arial"/>
                          <a:cs typeface="Arial"/>
                          <a:sym typeface="Arial"/>
                        </a:rPr>
                        <a:t>Biographies</a:t>
                      </a:r>
                    </a:p>
                    <a:p>
                      <a:pPr algn="ctr">
                        <a:lnSpc>
                          <a:spcPts val="2520"/>
                        </a:lnSpc>
                      </a:pPr>
                      <a:r>
                        <a:rPr lang="en-US" sz="1800">
                          <a:solidFill>
                            <a:srgbClr val="000000"/>
                          </a:solidFill>
                          <a:latin typeface="Arial"/>
                          <a:ea typeface="Arial"/>
                          <a:cs typeface="Arial"/>
                          <a:sym typeface="Arial"/>
                        </a:rPr>
                        <a:t>Handling Boxes</a:t>
                      </a:r>
                    </a:p>
                    <a:p>
                      <a:pPr algn="ctr">
                        <a:lnSpc>
                          <a:spcPts val="2520"/>
                        </a:lnSpc>
                      </a:pPr>
                      <a:r>
                        <a:rPr lang="en-US" sz="1800">
                          <a:solidFill>
                            <a:srgbClr val="000000"/>
                          </a:solidFill>
                          <a:latin typeface="Arial"/>
                          <a:ea typeface="Arial"/>
                          <a:cs typeface="Arial"/>
                          <a:sym typeface="Arial"/>
                        </a:rPr>
                        <a:t>Movies</a:t>
                      </a:r>
                    </a:p>
                  </a:txBody>
                  <a:tcPr marL="190500" marR="190500" marT="190500" marB="19050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r>
            </a:tbl>
          </a:graphicData>
        </a:graphic>
      </p:graphicFrame>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9" id="9"/>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Sources used by Historians</a:t>
            </a:r>
          </a:p>
        </p:txBody>
      </p:sp>
      <p:sp>
        <p:nvSpPr>
          <p:cNvPr name="TextBox 10" id="10"/>
          <p:cNvSpPr txBox="true"/>
          <p:nvPr/>
        </p:nvSpPr>
        <p:spPr>
          <a:xfrm rot="0">
            <a:off x="1028700" y="2120899"/>
            <a:ext cx="15609955" cy="1457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Historians use many types of source for information or evidence, which can be split into two categories:</a:t>
            </a:r>
          </a:p>
          <a:p>
            <a:pPr algn="just" marL="1079509" indent="-359836" lvl="2">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primary source</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source from the time in question; a first-hand account of what happened</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secondary source</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source from a later date, after the time in question</a:t>
            </a:r>
            <a:r>
              <a:rPr lang="en-US" sz="2500">
                <a:solidFill>
                  <a:srgbClr val="000000"/>
                </a:solidFill>
                <a:latin typeface="Arial"/>
                <a:ea typeface="Arial"/>
                <a:cs typeface="Arial"/>
                <a:sym typeface="Arial"/>
              </a:rPr>
              <a:t>.</a:t>
            </a:r>
          </a:p>
        </p:txBody>
      </p:sp>
      <p:sp>
        <p:nvSpPr>
          <p:cNvPr name="TextBox 11" id="11"/>
          <p:cNvSpPr txBox="true"/>
          <p:nvPr/>
        </p:nvSpPr>
        <p:spPr>
          <a:xfrm rot="0">
            <a:off x="1028700" y="7282515"/>
            <a:ext cx="15609955" cy="2886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An </a:t>
            </a:r>
            <a:r>
              <a:rPr lang="en-US" b="true" sz="2500">
                <a:solidFill>
                  <a:srgbClr val="900000"/>
                </a:solidFill>
                <a:latin typeface="Arial Bold"/>
                <a:ea typeface="Arial Bold"/>
                <a:cs typeface="Arial Bold"/>
                <a:sym typeface="Arial Bold"/>
              </a:rPr>
              <a:t>artefact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any human-made object, e.g. pottery, a tool or a weapon such as a spear</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census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an official survey of a population</a:t>
            </a:r>
            <a:r>
              <a:rPr lang="en-US" sz="2500">
                <a:solidFill>
                  <a:srgbClr val="000000"/>
                </a:solidFill>
                <a:latin typeface="Arial"/>
                <a:ea typeface="Arial"/>
                <a:cs typeface="Arial"/>
                <a:sym typeface="Arial"/>
              </a:rPr>
              <a:t> - in Ireland, a census is held every five years.</a:t>
            </a:r>
          </a:p>
          <a:p>
            <a:pPr algn="just" marL="539754" indent="-269877" lvl="1">
              <a:lnSpc>
                <a:spcPts val="3750"/>
              </a:lnSpc>
              <a:buFont typeface="Arial"/>
              <a:buChar char="•"/>
            </a:pPr>
            <a:r>
              <a:rPr lang="en-US" sz="2500">
                <a:solidFill>
                  <a:srgbClr val="000000"/>
                </a:solidFill>
                <a:latin typeface="Arial"/>
                <a:ea typeface="Arial"/>
                <a:cs typeface="Arial"/>
                <a:sym typeface="Arial"/>
              </a:rPr>
              <a:t>An </a:t>
            </a:r>
            <a:r>
              <a:rPr lang="en-US" b="true" sz="2500">
                <a:solidFill>
                  <a:srgbClr val="900000"/>
                </a:solidFill>
                <a:latin typeface="Arial Bold"/>
                <a:ea typeface="Arial Bold"/>
                <a:cs typeface="Arial Bold"/>
                <a:sym typeface="Arial Bold"/>
              </a:rPr>
              <a:t>autobiography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an account of a person's life written by the person themselves</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biography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an account of a person's life written by someone else</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handling box</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a box containing replicas (copies) of artefacts, so that anyone can examine them without damaging an original</a:t>
            </a:r>
            <a:r>
              <a:rPr lang="en-US" sz="2500">
                <a:solidFill>
                  <a:srgbClr val="000000"/>
                </a:solidFill>
                <a:latin typeface="Arial"/>
                <a:ea typeface="Arial"/>
                <a:cs typeface="Arial"/>
                <a:sym typeface="Arial"/>
              </a:rPr>
              <a:t>. </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5, Artefact 2nd Edition)</a:t>
            </a:r>
          </a:p>
        </p:txBody>
      </p:sp>
      <p:sp>
        <p:nvSpPr>
          <p:cNvPr name="TextBox 9" id="9"/>
          <p:cNvSpPr txBox="true"/>
          <p:nvPr/>
        </p:nvSpPr>
        <p:spPr>
          <a:xfrm rot="0">
            <a:off x="1028700" y="2054224"/>
            <a:ext cx="15609955" cy="5305426"/>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ea typeface="Arial"/>
                <a:cs typeface="Arial"/>
                <a:sym typeface="Arial"/>
              </a:rPr>
              <a:t>Explain the term </a:t>
            </a:r>
            <a:r>
              <a:rPr lang="en-US" sz="3999" i="true">
                <a:solidFill>
                  <a:srgbClr val="0DA33B"/>
                </a:solidFill>
                <a:latin typeface="Arial Italics"/>
                <a:ea typeface="Arial Italics"/>
                <a:cs typeface="Arial Italics"/>
                <a:sym typeface="Arial Italics"/>
              </a:rPr>
              <a:t>historical repository</a:t>
            </a:r>
            <a:r>
              <a:rPr lang="en-US" sz="3999">
                <a:solidFill>
                  <a:srgbClr val="0DA33B"/>
                </a:solidFill>
                <a:latin typeface="Arial"/>
                <a:ea typeface="Arial"/>
                <a:cs typeface="Arial"/>
                <a:sym typeface="Arial"/>
              </a:rPr>
              <a:t>.</a:t>
            </a:r>
          </a:p>
          <a:p>
            <a:pPr algn="just" marL="863596" indent="-431798" lvl="1">
              <a:lnSpc>
                <a:spcPts val="5999"/>
              </a:lnSpc>
              <a:buAutoNum type="arabicPeriod" startAt="1"/>
            </a:pPr>
            <a:r>
              <a:rPr lang="en-US" sz="3999">
                <a:solidFill>
                  <a:srgbClr val="0DA33B"/>
                </a:solidFill>
                <a:latin typeface="Arial"/>
                <a:ea typeface="Arial"/>
                <a:cs typeface="Arial"/>
                <a:sym typeface="Arial"/>
              </a:rPr>
              <a:t>List three places a historian can find evidence.</a:t>
            </a:r>
          </a:p>
          <a:p>
            <a:pPr algn="just" marL="863596" indent="-431798" lvl="1">
              <a:lnSpc>
                <a:spcPts val="5999"/>
              </a:lnSpc>
              <a:buAutoNum type="arabicPeriod" startAt="1"/>
            </a:pPr>
            <a:r>
              <a:rPr lang="en-US" sz="3999">
                <a:solidFill>
                  <a:srgbClr val="0DA33B"/>
                </a:solidFill>
                <a:latin typeface="Arial"/>
                <a:ea typeface="Arial"/>
                <a:cs typeface="Arial"/>
                <a:sym typeface="Arial"/>
              </a:rPr>
              <a:t>Explain the terms </a:t>
            </a:r>
            <a:r>
              <a:rPr lang="en-US" sz="3999" i="true">
                <a:solidFill>
                  <a:srgbClr val="0DA33B"/>
                </a:solidFill>
                <a:latin typeface="Arial Italics"/>
                <a:ea typeface="Arial Italics"/>
                <a:cs typeface="Arial Italics"/>
                <a:sym typeface="Arial Italics"/>
              </a:rPr>
              <a:t>cross-checking</a:t>
            </a:r>
            <a:r>
              <a:rPr lang="en-US" sz="3999">
                <a:solidFill>
                  <a:srgbClr val="0DA33B"/>
                </a:solidFill>
                <a:latin typeface="Arial"/>
                <a:ea typeface="Arial"/>
                <a:cs typeface="Arial"/>
                <a:sym typeface="Arial"/>
              </a:rPr>
              <a:t> and </a:t>
            </a:r>
            <a:r>
              <a:rPr lang="en-US" sz="3999" i="true">
                <a:solidFill>
                  <a:srgbClr val="0DA33B"/>
                </a:solidFill>
                <a:latin typeface="Arial Italics"/>
                <a:ea typeface="Arial Italics"/>
                <a:cs typeface="Arial Italics"/>
                <a:sym typeface="Arial Italics"/>
              </a:rPr>
              <a:t>artefact</a:t>
            </a:r>
            <a:r>
              <a:rPr lang="en-US" sz="3999">
                <a:solidFill>
                  <a:srgbClr val="0DA33B"/>
                </a:solidFill>
                <a:latin typeface="Arial"/>
                <a:ea typeface="Arial"/>
                <a:cs typeface="Arial"/>
                <a:sym typeface="Arial"/>
              </a:rPr>
              <a:t>.</a:t>
            </a:r>
          </a:p>
          <a:p>
            <a:pPr algn="just" marL="863596" indent="-431798" lvl="1">
              <a:lnSpc>
                <a:spcPts val="5999"/>
              </a:lnSpc>
              <a:buAutoNum type="arabicPeriod" startAt="1"/>
            </a:pPr>
            <a:r>
              <a:rPr lang="en-US" sz="3999">
                <a:solidFill>
                  <a:srgbClr val="0DA33B"/>
                </a:solidFill>
                <a:latin typeface="Arial"/>
                <a:ea typeface="Arial"/>
                <a:cs typeface="Arial"/>
                <a:sym typeface="Arial"/>
              </a:rPr>
              <a:t>Explain the terms </a:t>
            </a:r>
            <a:r>
              <a:rPr lang="en-US" sz="3999" i="true">
                <a:solidFill>
                  <a:srgbClr val="0DA33B"/>
                </a:solidFill>
                <a:latin typeface="Arial Italics"/>
                <a:ea typeface="Arial Italics"/>
                <a:cs typeface="Arial Italics"/>
                <a:sym typeface="Arial Italics"/>
              </a:rPr>
              <a:t>primary source </a:t>
            </a:r>
            <a:r>
              <a:rPr lang="en-US" sz="3999">
                <a:solidFill>
                  <a:srgbClr val="0DA33B"/>
                </a:solidFill>
                <a:latin typeface="Arial"/>
                <a:ea typeface="Arial"/>
                <a:cs typeface="Arial"/>
                <a:sym typeface="Arial"/>
              </a:rPr>
              <a:t>and </a:t>
            </a:r>
            <a:r>
              <a:rPr lang="en-US" sz="3999" i="true">
                <a:solidFill>
                  <a:srgbClr val="0DA33B"/>
                </a:solidFill>
                <a:latin typeface="Arial Italics"/>
                <a:ea typeface="Arial Italics"/>
                <a:cs typeface="Arial Italics"/>
                <a:sym typeface="Arial Italics"/>
              </a:rPr>
              <a:t>secondary source</a:t>
            </a:r>
            <a:r>
              <a:rPr lang="en-US" sz="3999">
                <a:solidFill>
                  <a:srgbClr val="0DA33B"/>
                </a:solidFill>
                <a:latin typeface="Arial"/>
                <a:ea typeface="Arial"/>
                <a:cs typeface="Arial"/>
                <a:sym typeface="Arial"/>
              </a:rPr>
              <a:t>.</a:t>
            </a:r>
          </a:p>
          <a:p>
            <a:pPr algn="just" marL="863596" indent="-431798" lvl="1">
              <a:lnSpc>
                <a:spcPts val="5999"/>
              </a:lnSpc>
              <a:buAutoNum type="arabicPeriod" startAt="1"/>
            </a:pPr>
            <a:r>
              <a:rPr lang="en-US" sz="3999">
                <a:solidFill>
                  <a:srgbClr val="FF6300"/>
                </a:solidFill>
                <a:latin typeface="Arial"/>
                <a:ea typeface="Arial"/>
                <a:cs typeface="Arial"/>
                <a:sym typeface="Arial"/>
              </a:rPr>
              <a:t>List three examples of primary sources and three examples of secondary sources.</a:t>
            </a:r>
          </a:p>
          <a:p>
            <a:pPr algn="just" marL="863596" indent="-431798" lvl="1">
              <a:lnSpc>
                <a:spcPts val="5999"/>
              </a:lnSpc>
              <a:buAutoNum type="arabicPeriod" startAt="1"/>
            </a:pPr>
            <a:r>
              <a:rPr lang="en-US" sz="3999">
                <a:solidFill>
                  <a:srgbClr val="FF6300"/>
                </a:solidFill>
                <a:latin typeface="Arial"/>
                <a:ea typeface="Arial"/>
                <a:cs typeface="Arial"/>
                <a:sym typeface="Arial"/>
              </a:rPr>
              <a:t>List two examples of written sources.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5, Artefact 2nd Edition)</a:t>
            </a:r>
          </a:p>
        </p:txBody>
      </p:sp>
      <p:sp>
        <p:nvSpPr>
          <p:cNvPr name="TextBox 9" id="9"/>
          <p:cNvSpPr txBox="true"/>
          <p:nvPr/>
        </p:nvSpPr>
        <p:spPr>
          <a:xfrm rot="0">
            <a:off x="1028700" y="2101849"/>
            <a:ext cx="15609955" cy="6970395"/>
          </a:xfrm>
          <a:prstGeom prst="rect">
            <a:avLst/>
          </a:prstGeom>
        </p:spPr>
        <p:txBody>
          <a:bodyPr anchor="t" rtlCol="false" tIns="0" lIns="0" bIns="0" rIns="0">
            <a:spAutoFit/>
          </a:bodyPr>
          <a:lstStyle/>
          <a:p>
            <a:pPr algn="just" marL="604523" indent="-302261" lvl="1">
              <a:lnSpc>
                <a:spcPts val="4200"/>
              </a:lnSpc>
              <a:buAutoNum type="arabicPeriod" startAt="1"/>
            </a:pPr>
            <a:r>
              <a:rPr lang="en-US" sz="2800">
                <a:solidFill>
                  <a:srgbClr val="000000"/>
                </a:solidFill>
                <a:latin typeface="Arial"/>
                <a:ea typeface="Arial"/>
                <a:cs typeface="Arial"/>
                <a:sym typeface="Arial"/>
              </a:rPr>
              <a:t>Historical repository: a place where evidence of the past can be stored and maintained, for example artefacts, government documents, manuscripts or photographs.</a:t>
            </a:r>
          </a:p>
          <a:p>
            <a:pPr algn="just" marL="604523" indent="-302261" lvl="1">
              <a:lnSpc>
                <a:spcPts val="4200"/>
              </a:lnSpc>
              <a:buAutoNum type="arabicPeriod" startAt="1"/>
            </a:pPr>
            <a:r>
              <a:rPr lang="en-US" sz="2800">
                <a:solidFill>
                  <a:srgbClr val="000000"/>
                </a:solidFill>
                <a:latin typeface="Arial"/>
                <a:ea typeface="Arial"/>
                <a:cs typeface="Arial"/>
                <a:sym typeface="Arial"/>
              </a:rPr>
              <a:t>Any three of: libraries, archives, museums, the internet.</a:t>
            </a:r>
          </a:p>
          <a:p>
            <a:pPr algn="just" marL="604523" indent="-302261" lvl="1">
              <a:lnSpc>
                <a:spcPts val="4200"/>
              </a:lnSpc>
              <a:buAutoNum type="arabicPeriod" startAt="1"/>
            </a:pPr>
            <a:r>
              <a:rPr lang="en-US" sz="2800">
                <a:solidFill>
                  <a:srgbClr val="000000"/>
                </a:solidFill>
                <a:latin typeface="Arial"/>
                <a:ea typeface="Arial"/>
                <a:cs typeface="Arial"/>
                <a:sym typeface="Arial"/>
              </a:rPr>
              <a:t>Cross-checking: when more than one source is used to make sure the information is correct; Artefact: any human- made object, e.g. pottery, a tool or a weapon, such as a spear.</a:t>
            </a:r>
          </a:p>
          <a:p>
            <a:pPr algn="just" marL="604523" indent="-302261" lvl="1">
              <a:lnSpc>
                <a:spcPts val="4200"/>
              </a:lnSpc>
              <a:buAutoNum type="arabicPeriod" startAt="1"/>
            </a:pPr>
            <a:r>
              <a:rPr lang="en-US" sz="2800">
                <a:solidFill>
                  <a:srgbClr val="000000"/>
                </a:solidFill>
                <a:latin typeface="Arial"/>
                <a:ea typeface="Arial"/>
                <a:cs typeface="Arial"/>
                <a:sym typeface="Arial"/>
              </a:rPr>
              <a:t>Primary source: a source from the time in question; a first-hand account of what happened; Secondary source: a source from a later date, after the time in question.</a:t>
            </a:r>
          </a:p>
          <a:p>
            <a:pPr algn="just" marL="604523" indent="-302261" lvl="1">
              <a:lnSpc>
                <a:spcPts val="4200"/>
              </a:lnSpc>
              <a:buAutoNum type="arabicPeriod" startAt="1"/>
            </a:pPr>
            <a:r>
              <a:rPr lang="en-US" sz="2800">
                <a:solidFill>
                  <a:srgbClr val="000000"/>
                </a:solidFill>
                <a:latin typeface="Arial"/>
                <a:ea typeface="Arial"/>
                <a:cs typeface="Arial"/>
                <a:sym typeface="Arial"/>
              </a:rPr>
              <a:t>Primary sources: any three of: artefacts, diaries, letters, emails, interviews, speeches, posters, photographs, cartoons and drawings, government records, newspapers, magazines, autobiographies, maps; Secondary sources: any three of: TV/film and radio documentaries, podcasts, websites, history books and textbooks, biographies, handling boxes, movies.</a:t>
            </a:r>
          </a:p>
          <a:p>
            <a:pPr algn="just" marL="604523" indent="-302261" lvl="1">
              <a:lnSpc>
                <a:spcPts val="4200"/>
              </a:lnSpc>
              <a:buAutoNum type="arabicPeriod" startAt="1"/>
            </a:pPr>
            <a:r>
              <a:rPr lang="en-US" sz="2800">
                <a:solidFill>
                  <a:srgbClr val="000000"/>
                </a:solidFill>
                <a:latin typeface="Arial"/>
                <a:ea typeface="Arial"/>
                <a:cs typeface="Arial"/>
                <a:sym typeface="Arial"/>
              </a:rPr>
              <a:t>Any two of: diaries, letters, emails, government records, autobiographies, newspapers, magazines, history books and textbooks, biographies.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Learning Outcomes</a:t>
            </a:r>
          </a:p>
        </p:txBody>
      </p:sp>
      <p:sp>
        <p:nvSpPr>
          <p:cNvPr name="TextBox 9" id="9"/>
          <p:cNvSpPr txBox="true"/>
          <p:nvPr/>
        </p:nvSpPr>
        <p:spPr>
          <a:xfrm rot="0">
            <a:off x="1028700" y="2120899"/>
            <a:ext cx="15609955" cy="526732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1.4 DEMONSTRATE</a:t>
            </a:r>
            <a:r>
              <a:rPr lang="en-US" sz="2500">
                <a:solidFill>
                  <a:srgbClr val="000000"/>
                </a:solidFill>
                <a:latin typeface="Arial"/>
                <a:ea typeface="Arial"/>
                <a:cs typeface="Arial"/>
                <a:sym typeface="Arial"/>
              </a:rPr>
              <a:t> awareness of historical concepts such as source and evidence; fact and opinion; viewpoint and objectivity; cause and consequence; change and continuity; time and space</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1.5 INVESTIGATE</a:t>
            </a:r>
            <a:r>
              <a:rPr lang="en-US" sz="2500">
                <a:solidFill>
                  <a:srgbClr val="000000"/>
                </a:solidFill>
                <a:latin typeface="Arial"/>
                <a:ea typeface="Arial"/>
                <a:cs typeface="Arial"/>
                <a:sym typeface="Arial"/>
              </a:rPr>
              <a:t> the job of the historian, including how they find and use evidence to form historical judgements which maybe revised and reinterpreted in the light of new evidence</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1.6 DEBATE </a:t>
            </a:r>
            <a:r>
              <a:rPr lang="en-US" sz="2500">
                <a:solidFill>
                  <a:srgbClr val="000000"/>
                </a:solidFill>
                <a:latin typeface="Arial"/>
                <a:ea typeface="Arial"/>
                <a:cs typeface="Arial"/>
                <a:sym typeface="Arial"/>
              </a:rPr>
              <a:t>the usefulness and limitations of different types of primary and secondary sources of historical evidence, such as written, visual, aural, oral and tactile evidence; and </a:t>
            </a:r>
            <a:r>
              <a:rPr lang="en-US" b="true" sz="2500">
                <a:solidFill>
                  <a:srgbClr val="900000"/>
                </a:solidFill>
                <a:latin typeface="Arial Bold"/>
                <a:ea typeface="Arial Bold"/>
                <a:cs typeface="Arial Bold"/>
                <a:sym typeface="Arial Bold"/>
              </a:rPr>
              <a:t>APPRECIATE </a:t>
            </a:r>
            <a:r>
              <a:rPr lang="en-US" sz="2500">
                <a:solidFill>
                  <a:srgbClr val="000000"/>
                </a:solidFill>
                <a:latin typeface="Arial"/>
                <a:ea typeface="Arial"/>
                <a:cs typeface="Arial"/>
                <a:sym typeface="Arial"/>
              </a:rPr>
              <a:t>the contribution of archaeology and new technology to historical enquiry.</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1.7 DEVELOP</a:t>
            </a:r>
            <a:r>
              <a:rPr lang="en-US" sz="2500">
                <a:solidFill>
                  <a:srgbClr val="000000"/>
                </a:solidFill>
                <a:latin typeface="Arial"/>
                <a:ea typeface="Arial"/>
                <a:cs typeface="Arial"/>
                <a:sym typeface="Arial"/>
              </a:rPr>
              <a:t> historical judgements based on evidence such as a museum, library, heritage centre, digital or other archive exhibition</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1.10 DEMONSTRATE</a:t>
            </a:r>
            <a:r>
              <a:rPr lang="en-US" sz="2500">
                <a:solidFill>
                  <a:srgbClr val="000000"/>
                </a:solidFill>
                <a:latin typeface="Arial"/>
                <a:ea typeface="Arial"/>
                <a:cs typeface="Arial"/>
                <a:sym typeface="Arial"/>
              </a:rPr>
              <a:t> chronological awareness by creating and maintaining timelines to locate personalities, issues and events in their appropriate historical eras.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1.4: WORKING WITH SOURCES</a:t>
            </a:r>
          </a:p>
        </p:txBody>
      </p:sp>
      <p:sp>
        <p:nvSpPr>
          <p:cNvPr name="TextBox 4" id="4"/>
          <p:cNvSpPr txBox="true"/>
          <p:nvPr/>
        </p:nvSpPr>
        <p:spPr>
          <a:xfrm rot="0">
            <a:off x="18" y="3786189"/>
            <a:ext cx="18287982" cy="1323974"/>
          </a:xfrm>
          <a:prstGeom prst="rect">
            <a:avLst/>
          </a:prstGeom>
        </p:spPr>
        <p:txBody>
          <a:bodyPr anchor="t" rtlCol="false" tIns="0" lIns="0" bIns="0" rIns="0">
            <a:spAutoFit/>
          </a:bodyPr>
          <a:lstStyle/>
          <a:p>
            <a:pPr algn="ctr">
              <a:lnSpc>
                <a:spcPts val="10349"/>
              </a:lnSpc>
            </a:pPr>
            <a:r>
              <a:rPr lang="en-US" sz="8999" spc="2699">
                <a:solidFill>
                  <a:srgbClr val="FFFFFF"/>
                </a:solidFill>
                <a:latin typeface="Daydream"/>
                <a:ea typeface="Daydream"/>
                <a:cs typeface="Daydream"/>
                <a:sym typeface="Daydream"/>
              </a:rPr>
              <a:t>1.4: Working with Sources</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9"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1028700" y="595947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322380" y="5959474"/>
            <a:ext cx="3821620" cy="4114800"/>
          </a:xfrm>
          <a:custGeom>
            <a:avLst/>
            <a:gdLst/>
            <a:ahLst/>
            <a:cxnLst/>
            <a:rect r="r" b="b" t="t" l="l"/>
            <a:pathLst>
              <a:path h="4114800" w="3821620">
                <a:moveTo>
                  <a:pt x="0" y="0"/>
                </a:moveTo>
                <a:lnTo>
                  <a:pt x="3821620" y="0"/>
                </a:lnTo>
                <a:lnTo>
                  <a:pt x="382162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217511" y="7303359"/>
            <a:ext cx="2031358" cy="1427029"/>
          </a:xfrm>
          <a:custGeom>
            <a:avLst/>
            <a:gdLst/>
            <a:ahLst/>
            <a:cxnLst/>
            <a:rect r="r" b="b" t="t" l="l"/>
            <a:pathLst>
              <a:path h="1427029" w="2031358">
                <a:moveTo>
                  <a:pt x="0" y="0"/>
                </a:moveTo>
                <a:lnTo>
                  <a:pt x="2031358" y="0"/>
                </a:lnTo>
                <a:lnTo>
                  <a:pt x="2031358" y="1427029"/>
                </a:lnTo>
                <a:lnTo>
                  <a:pt x="0" y="14270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9324975" y="5880118"/>
            <a:ext cx="3387884" cy="3822718"/>
          </a:xfrm>
          <a:custGeom>
            <a:avLst/>
            <a:gdLst/>
            <a:ahLst/>
            <a:cxnLst/>
            <a:rect r="r" b="b" t="t" l="l"/>
            <a:pathLst>
              <a:path h="3822718" w="3387884">
                <a:moveTo>
                  <a:pt x="0" y="0"/>
                </a:moveTo>
                <a:lnTo>
                  <a:pt x="3387884" y="0"/>
                </a:lnTo>
                <a:lnTo>
                  <a:pt x="3387884" y="3822718"/>
                </a:lnTo>
                <a:lnTo>
                  <a:pt x="0" y="38227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3152692" y="5909943"/>
            <a:ext cx="3792894" cy="3792894"/>
          </a:xfrm>
          <a:custGeom>
            <a:avLst/>
            <a:gdLst/>
            <a:ahLst/>
            <a:cxnLst/>
            <a:rect r="r" b="b" t="t" l="l"/>
            <a:pathLst>
              <a:path h="3792894" w="3792894">
                <a:moveTo>
                  <a:pt x="0" y="0"/>
                </a:moveTo>
                <a:lnTo>
                  <a:pt x="3792893" y="0"/>
                </a:lnTo>
                <a:lnTo>
                  <a:pt x="3792893" y="3792893"/>
                </a:lnTo>
                <a:lnTo>
                  <a:pt x="0" y="37928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2" id="12"/>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13" id="13"/>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Reliability of Sources</a:t>
            </a:r>
          </a:p>
        </p:txBody>
      </p:sp>
      <p:sp>
        <p:nvSpPr>
          <p:cNvPr name="TextBox 14" id="14"/>
          <p:cNvSpPr txBox="true"/>
          <p:nvPr/>
        </p:nvSpPr>
        <p:spPr>
          <a:xfrm rot="0">
            <a:off x="1028700" y="2120899"/>
            <a:ext cx="15609955" cy="383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Historians must be careful of a number of things when using sources, making sure that they are reliable while also examining the point of view of the person behind the source.</a:t>
            </a:r>
          </a:p>
          <a:p>
            <a:pPr algn="just" marL="539754" indent="-269877" lvl="1">
              <a:lnSpc>
                <a:spcPts val="3750"/>
              </a:lnSpc>
              <a:buFont typeface="Arial"/>
              <a:buChar char="•"/>
            </a:pPr>
            <a:r>
              <a:rPr lang="en-US" sz="2500">
                <a:solidFill>
                  <a:srgbClr val="000000"/>
                </a:solidFill>
                <a:latin typeface="Arial"/>
                <a:ea typeface="Arial"/>
                <a:cs typeface="Arial"/>
                <a:sym typeface="Arial"/>
              </a:rPr>
              <a:t>To do this, they must be aware of the following:</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Accuracy </a:t>
            </a:r>
            <a:r>
              <a:rPr lang="en-US" sz="2500">
                <a:solidFill>
                  <a:srgbClr val="000000"/>
                </a:solidFill>
                <a:latin typeface="Arial"/>
                <a:ea typeface="Arial"/>
                <a:cs typeface="Arial"/>
                <a:sym typeface="Arial"/>
              </a:rPr>
              <a:t>involves </a:t>
            </a:r>
            <a:r>
              <a:rPr lang="en-US" sz="2500" u="sng">
                <a:solidFill>
                  <a:srgbClr val="FF0000"/>
                </a:solidFill>
                <a:latin typeface="Arial"/>
                <a:ea typeface="Arial"/>
                <a:cs typeface="Arial"/>
                <a:sym typeface="Arial"/>
              </a:rPr>
              <a:t>judging how correct is the information you are using</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Bias</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when an account is not balanced, and unfairly favours one side</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Exaggeration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when something is represented as better or worse than it actually was</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Propaganda</a:t>
            </a:r>
            <a:r>
              <a:rPr lang="en-US" sz="2500">
                <a:solidFill>
                  <a:srgbClr val="900000"/>
                </a:solidFill>
                <a:latin typeface="Arial"/>
                <a:ea typeface="Arial"/>
                <a:cs typeface="Arial"/>
                <a:sym typeface="Arial"/>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information that has been designed to influence the attitudes and behaviours of the general public</a:t>
            </a:r>
            <a:r>
              <a:rPr lang="en-US" sz="2500">
                <a:solidFill>
                  <a:srgbClr val="000000"/>
                </a:solidFill>
                <a:latin typeface="Arial"/>
                <a:ea typeface="Arial"/>
                <a:cs typeface="Arial"/>
                <a:sym typeface="Arial"/>
              </a:rPr>
              <a:t>. </a:t>
            </a:r>
          </a:p>
        </p:txBody>
      </p:sp>
      <p:grpSp>
        <p:nvGrpSpPr>
          <p:cNvPr name="Group 15" id="15"/>
          <p:cNvGrpSpPr/>
          <p:nvPr/>
        </p:nvGrpSpPr>
        <p:grpSpPr>
          <a:xfrm rot="0">
            <a:off x="11383909" y="9756776"/>
            <a:ext cx="5555351" cy="530224"/>
            <a:chOff x="0" y="0"/>
            <a:chExt cx="7407135" cy="706965"/>
          </a:xfrm>
        </p:grpSpPr>
        <p:sp>
          <p:nvSpPr>
            <p:cNvPr name="Freeform 16" id="16"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1" id="21"/>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1028700" y="5959474"/>
            <a:ext cx="3322701" cy="4114800"/>
          </a:xfrm>
          <a:custGeom>
            <a:avLst/>
            <a:gdLst/>
            <a:ahLst/>
            <a:cxnLst/>
            <a:rect r="r" b="b" t="t" l="l"/>
            <a:pathLst>
              <a:path h="4114800" w="3322701">
                <a:moveTo>
                  <a:pt x="0" y="0"/>
                </a:moveTo>
                <a:lnTo>
                  <a:pt x="3322701" y="0"/>
                </a:lnTo>
                <a:lnTo>
                  <a:pt x="332270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278351" y="6160545"/>
            <a:ext cx="4660909" cy="3542291"/>
          </a:xfrm>
          <a:custGeom>
            <a:avLst/>
            <a:gdLst/>
            <a:ahLst/>
            <a:cxnLst/>
            <a:rect r="r" b="b" t="t" l="l"/>
            <a:pathLst>
              <a:path h="3542291" w="4660909">
                <a:moveTo>
                  <a:pt x="0" y="0"/>
                </a:moveTo>
                <a:lnTo>
                  <a:pt x="4660909" y="0"/>
                </a:lnTo>
                <a:lnTo>
                  <a:pt x="4660909" y="3542291"/>
                </a:lnTo>
                <a:lnTo>
                  <a:pt x="0" y="35422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977746" y="853024"/>
            <a:ext cx="4660909" cy="3105331"/>
          </a:xfrm>
          <a:custGeom>
            <a:avLst/>
            <a:gdLst/>
            <a:ahLst/>
            <a:cxnLst/>
            <a:rect r="r" b="b" t="t" l="l"/>
            <a:pathLst>
              <a:path h="3105331" w="4660909">
                <a:moveTo>
                  <a:pt x="0" y="0"/>
                </a:moveTo>
                <a:lnTo>
                  <a:pt x="4660909" y="0"/>
                </a:lnTo>
                <a:lnTo>
                  <a:pt x="4660909" y="3105331"/>
                </a:lnTo>
                <a:lnTo>
                  <a:pt x="0" y="31053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694301" y="5959474"/>
            <a:ext cx="2803208" cy="4114800"/>
          </a:xfrm>
          <a:custGeom>
            <a:avLst/>
            <a:gdLst/>
            <a:ahLst/>
            <a:cxnLst/>
            <a:rect r="r" b="b" t="t" l="l"/>
            <a:pathLst>
              <a:path h="4114800" w="2803208">
                <a:moveTo>
                  <a:pt x="0" y="0"/>
                </a:moveTo>
                <a:lnTo>
                  <a:pt x="2803207" y="0"/>
                </a:lnTo>
                <a:lnTo>
                  <a:pt x="280320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7830530" y="5959474"/>
            <a:ext cx="3637567" cy="3637567"/>
          </a:xfrm>
          <a:custGeom>
            <a:avLst/>
            <a:gdLst/>
            <a:ahLst/>
            <a:cxnLst/>
            <a:rect r="r" b="b" t="t" l="l"/>
            <a:pathLst>
              <a:path h="3637567" w="3637567">
                <a:moveTo>
                  <a:pt x="0" y="0"/>
                </a:moveTo>
                <a:lnTo>
                  <a:pt x="3637566" y="0"/>
                </a:lnTo>
                <a:lnTo>
                  <a:pt x="3637566" y="3637566"/>
                </a:lnTo>
                <a:lnTo>
                  <a:pt x="0" y="36375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2" id="12"/>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13" id="13"/>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Types of Sources</a:t>
            </a:r>
          </a:p>
        </p:txBody>
      </p:sp>
      <p:sp>
        <p:nvSpPr>
          <p:cNvPr name="TextBox 14" id="14"/>
          <p:cNvSpPr txBox="true"/>
          <p:nvPr/>
        </p:nvSpPr>
        <p:spPr>
          <a:xfrm rot="0">
            <a:off x="1028700" y="2120899"/>
            <a:ext cx="15609955" cy="383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Sources can be categorised into five different types:</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Written </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is a written document from the time</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Visual </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what we can see</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Aural </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what we can hear</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Oral </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what we can discuss</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Tactile </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a source that can be touched</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Generally, primary sources tell us more clearly what life was like at the time.</a:t>
            </a:r>
          </a:p>
          <a:p>
            <a:pPr algn="just" marL="539754" indent="-269877" lvl="1">
              <a:lnSpc>
                <a:spcPts val="3750"/>
              </a:lnSpc>
              <a:buFont typeface="Arial"/>
              <a:buChar char="•"/>
            </a:pPr>
            <a:r>
              <a:rPr lang="en-US" sz="2500">
                <a:solidFill>
                  <a:srgbClr val="000000"/>
                </a:solidFill>
                <a:latin typeface="Arial"/>
                <a:ea typeface="Arial"/>
                <a:cs typeface="Arial"/>
                <a:sym typeface="Arial"/>
              </a:rPr>
              <a:t>Secondary sources give us background information to aid what we learn from the primary source.</a:t>
            </a:r>
          </a:p>
        </p:txBody>
      </p:sp>
      <p:grpSp>
        <p:nvGrpSpPr>
          <p:cNvPr name="Group 15" id="15"/>
          <p:cNvGrpSpPr/>
          <p:nvPr/>
        </p:nvGrpSpPr>
        <p:grpSpPr>
          <a:xfrm rot="0">
            <a:off x="11383909" y="9756776"/>
            <a:ext cx="5555351" cy="530224"/>
            <a:chOff x="0" y="0"/>
            <a:chExt cx="7407135" cy="706965"/>
          </a:xfrm>
        </p:grpSpPr>
        <p:sp>
          <p:nvSpPr>
            <p:cNvPr name="Freeform 16" id="16"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1" id="21"/>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6, Artefact 2nd Edition)</a:t>
            </a:r>
          </a:p>
        </p:txBody>
      </p:sp>
      <p:sp>
        <p:nvSpPr>
          <p:cNvPr name="TextBox 9" id="9"/>
          <p:cNvSpPr txBox="true"/>
          <p:nvPr/>
        </p:nvSpPr>
        <p:spPr>
          <a:xfrm rot="0">
            <a:off x="1028700" y="2120899"/>
            <a:ext cx="15609955" cy="2828925"/>
          </a:xfrm>
          <a:prstGeom prst="rect">
            <a:avLst/>
          </a:prstGeom>
        </p:spPr>
        <p:txBody>
          <a:bodyPr anchor="t" rtlCol="false" tIns="0" lIns="0" bIns="0" rIns="0">
            <a:spAutoFit/>
          </a:bodyPr>
          <a:lstStyle/>
          <a:p>
            <a:pPr algn="just" marL="539749" indent="-269875" lvl="1">
              <a:lnSpc>
                <a:spcPts val="3749"/>
              </a:lnSpc>
              <a:buAutoNum type="arabicPeriod" startAt="1"/>
            </a:pPr>
            <a:r>
              <a:rPr lang="en-US" sz="2499">
                <a:solidFill>
                  <a:srgbClr val="0DA33B"/>
                </a:solidFill>
                <a:latin typeface="Arial"/>
                <a:ea typeface="Arial"/>
                <a:cs typeface="Arial"/>
                <a:sym typeface="Arial"/>
              </a:rPr>
              <a:t>Explain the terms </a:t>
            </a:r>
            <a:r>
              <a:rPr lang="en-US" sz="2499" i="true">
                <a:solidFill>
                  <a:srgbClr val="0DA33B"/>
                </a:solidFill>
                <a:latin typeface="Arial Italics"/>
                <a:ea typeface="Arial Italics"/>
                <a:cs typeface="Arial Italics"/>
                <a:sym typeface="Arial Italics"/>
              </a:rPr>
              <a:t>bias </a:t>
            </a:r>
            <a:r>
              <a:rPr lang="en-US" sz="2499">
                <a:solidFill>
                  <a:srgbClr val="0DA33B"/>
                </a:solidFill>
                <a:latin typeface="Arial"/>
                <a:ea typeface="Arial"/>
                <a:cs typeface="Arial"/>
                <a:sym typeface="Arial"/>
              </a:rPr>
              <a:t>and </a:t>
            </a:r>
            <a:r>
              <a:rPr lang="en-US" sz="2499" i="true">
                <a:solidFill>
                  <a:srgbClr val="0DA33B"/>
                </a:solidFill>
                <a:latin typeface="Arial Italics"/>
                <a:ea typeface="Arial Italics"/>
                <a:cs typeface="Arial Italics"/>
                <a:sym typeface="Arial Italics"/>
              </a:rPr>
              <a:t>propaganda</a:t>
            </a:r>
            <a:r>
              <a:rPr lang="en-US" sz="2499">
                <a:solidFill>
                  <a:srgbClr val="0DA33B"/>
                </a:solidFill>
                <a:latin typeface="Arial"/>
                <a:ea typeface="Arial"/>
                <a:cs typeface="Arial"/>
                <a:sym typeface="Arial"/>
              </a:rPr>
              <a:t>.</a:t>
            </a:r>
          </a:p>
          <a:p>
            <a:pPr algn="just" marL="539749" indent="-269875" lvl="1">
              <a:lnSpc>
                <a:spcPts val="3749"/>
              </a:lnSpc>
              <a:buAutoNum type="arabicPeriod" startAt="1"/>
            </a:pPr>
            <a:r>
              <a:rPr lang="en-US" sz="2499">
                <a:solidFill>
                  <a:srgbClr val="0DA33B"/>
                </a:solidFill>
                <a:latin typeface="Arial"/>
                <a:ea typeface="Arial"/>
                <a:cs typeface="Arial"/>
                <a:sym typeface="Arial"/>
              </a:rPr>
              <a:t>Name three things historians need to consider when studying sources.</a:t>
            </a:r>
          </a:p>
          <a:p>
            <a:pPr algn="just" marL="539749" indent="-269875" lvl="1">
              <a:lnSpc>
                <a:spcPts val="3749"/>
              </a:lnSpc>
              <a:buAutoNum type="arabicPeriod" startAt="1"/>
            </a:pPr>
            <a:r>
              <a:rPr lang="en-US" sz="2499">
                <a:solidFill>
                  <a:srgbClr val="0DA33B"/>
                </a:solidFill>
                <a:latin typeface="Arial"/>
                <a:ea typeface="Arial"/>
                <a:cs typeface="Arial"/>
                <a:sym typeface="Arial"/>
              </a:rPr>
              <a:t>Explain the term </a:t>
            </a:r>
            <a:r>
              <a:rPr lang="en-US" sz="2499" i="true">
                <a:solidFill>
                  <a:srgbClr val="0DA33B"/>
                </a:solidFill>
                <a:latin typeface="Arial Italics"/>
                <a:ea typeface="Arial Italics"/>
                <a:cs typeface="Arial Italics"/>
                <a:sym typeface="Arial Italics"/>
              </a:rPr>
              <a:t>tactile source</a:t>
            </a:r>
            <a:r>
              <a:rPr lang="en-US" sz="2499">
                <a:solidFill>
                  <a:srgbClr val="0DA33B"/>
                </a:solidFill>
                <a:latin typeface="Arial"/>
                <a:ea typeface="Arial"/>
                <a:cs typeface="Arial"/>
                <a:sym typeface="Arial"/>
              </a:rPr>
              <a:t>.</a:t>
            </a:r>
          </a:p>
          <a:p>
            <a:pPr algn="just" marL="539749" indent="-269875" lvl="1">
              <a:lnSpc>
                <a:spcPts val="3749"/>
              </a:lnSpc>
              <a:buAutoNum type="arabicPeriod" startAt="1"/>
            </a:pPr>
            <a:r>
              <a:rPr lang="en-US" sz="2499">
                <a:solidFill>
                  <a:srgbClr val="0DA33B"/>
                </a:solidFill>
                <a:latin typeface="Arial"/>
                <a:ea typeface="Arial"/>
                <a:cs typeface="Arial"/>
                <a:sym typeface="Arial"/>
              </a:rPr>
              <a:t>We must be cautious about accepting secondary sources as fact. Discuss the list of secondary sources below with your group and decide which source you think is the most reliable and which source is the least reliable. Give reasons for your answers.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6, Artefact 2nd Edition)</a:t>
            </a:r>
          </a:p>
        </p:txBody>
      </p:sp>
      <p:sp>
        <p:nvSpPr>
          <p:cNvPr name="TextBox 9" id="9"/>
          <p:cNvSpPr txBox="true"/>
          <p:nvPr/>
        </p:nvSpPr>
        <p:spPr>
          <a:xfrm rot="0">
            <a:off x="1028700" y="2092324"/>
            <a:ext cx="15609955" cy="6324599"/>
          </a:xfrm>
          <a:prstGeom prst="rect">
            <a:avLst/>
          </a:prstGeom>
        </p:spPr>
        <p:txBody>
          <a:bodyPr anchor="t" rtlCol="false" tIns="0" lIns="0" bIns="0" rIns="0">
            <a:spAutoFit/>
          </a:bodyPr>
          <a:lstStyle/>
          <a:p>
            <a:pPr algn="just" marL="647703" indent="-323852" lvl="1">
              <a:lnSpc>
                <a:spcPts val="4500"/>
              </a:lnSpc>
              <a:buAutoNum type="arabicPeriod" startAt="1"/>
            </a:pPr>
            <a:r>
              <a:rPr lang="en-US" sz="3000">
                <a:solidFill>
                  <a:srgbClr val="000000"/>
                </a:solidFill>
                <a:latin typeface="Arial"/>
                <a:ea typeface="Arial"/>
                <a:cs typeface="Arial"/>
                <a:sym typeface="Arial"/>
              </a:rPr>
              <a:t>Bias: when an account is not balanced, but unfairly favours one side. Sometimes a person may be unaware that their interpretation is not a fair one, sometimes it is deliberate, to influence others; Propaganda: information that has been designed to influence the attitudes and behaviours of the general public. It is generally biased, often appeals to the emotions (fear, anger, loyalty) and may even be made up.</a:t>
            </a:r>
          </a:p>
          <a:p>
            <a:pPr algn="just" marL="647703" indent="-323852" lvl="1">
              <a:lnSpc>
                <a:spcPts val="4500"/>
              </a:lnSpc>
              <a:buAutoNum type="arabicPeriod" startAt="1"/>
            </a:pPr>
            <a:r>
              <a:rPr lang="en-US" sz="3000">
                <a:solidFill>
                  <a:srgbClr val="000000"/>
                </a:solidFill>
                <a:latin typeface="Arial"/>
                <a:ea typeface="Arial"/>
                <a:cs typeface="Arial"/>
                <a:sym typeface="Arial"/>
              </a:rPr>
              <a:t>The reliability of the source, examine the point of view of the person behind the source, be aware of issues of accuracy, bias, exaggeration and propaganda.</a:t>
            </a:r>
          </a:p>
          <a:p>
            <a:pPr algn="just" marL="647703" indent="-323852" lvl="1">
              <a:lnSpc>
                <a:spcPts val="4500"/>
              </a:lnSpc>
              <a:buAutoNum type="arabicPeriod" startAt="1"/>
            </a:pPr>
            <a:r>
              <a:rPr lang="en-US" sz="3000">
                <a:solidFill>
                  <a:srgbClr val="000000"/>
                </a:solidFill>
                <a:latin typeface="Arial"/>
                <a:ea typeface="Arial"/>
                <a:cs typeface="Arial"/>
                <a:sym typeface="Arial"/>
              </a:rPr>
              <a:t>Tactile source: a source that can be touched, a physical objectlike an artefact (tools, weapons, clothing, furniture, buildings, etc.), handling boxes.</a:t>
            </a:r>
          </a:p>
          <a:p>
            <a:pPr algn="just" marL="647703" indent="-323852" lvl="1">
              <a:lnSpc>
                <a:spcPts val="4500"/>
              </a:lnSpc>
              <a:buAutoNum type="arabicPeriod" startAt="1"/>
            </a:pPr>
            <a:r>
              <a:rPr lang="en-US" sz="3000">
                <a:solidFill>
                  <a:srgbClr val="000000"/>
                </a:solidFill>
                <a:latin typeface="Arial"/>
                <a:ea typeface="Arial"/>
                <a:cs typeface="Arial"/>
                <a:sym typeface="Arial"/>
              </a:rPr>
              <a:t>Any source that the students think is the most reliable and any source that the students think is the least reliable, with reasons given in justification for their answers.</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1.5: TIME AND TIMELINES</a:t>
            </a:r>
          </a:p>
        </p:txBody>
      </p:sp>
      <p:sp>
        <p:nvSpPr>
          <p:cNvPr name="TextBox 4" id="4"/>
          <p:cNvSpPr txBox="true"/>
          <p:nvPr/>
        </p:nvSpPr>
        <p:spPr>
          <a:xfrm rot="0">
            <a:off x="2094035" y="3842910"/>
            <a:ext cx="13817151" cy="1114426"/>
          </a:xfrm>
          <a:prstGeom prst="rect">
            <a:avLst/>
          </a:prstGeom>
        </p:spPr>
        <p:txBody>
          <a:bodyPr anchor="t" rtlCol="false" tIns="0" lIns="0" bIns="0" rIns="0">
            <a:spAutoFit/>
          </a:bodyPr>
          <a:lstStyle/>
          <a:p>
            <a:pPr algn="ctr">
              <a:lnSpc>
                <a:spcPts val="8625"/>
              </a:lnSpc>
            </a:pPr>
            <a:r>
              <a:rPr lang="en-US" sz="7500" spc="2250">
                <a:solidFill>
                  <a:srgbClr val="FFFFFF"/>
                </a:solidFill>
                <a:latin typeface="Daydream"/>
                <a:ea typeface="Daydream"/>
                <a:cs typeface="Daydream"/>
                <a:sym typeface="Daydream"/>
              </a:rPr>
              <a:t>1.5: Time and Timelines</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12752643" y="6675173"/>
            <a:ext cx="3886012" cy="2788213"/>
          </a:xfrm>
          <a:custGeom>
            <a:avLst/>
            <a:gdLst/>
            <a:ahLst/>
            <a:cxnLst/>
            <a:rect r="r" b="b" t="t" l="l"/>
            <a:pathLst>
              <a:path h="2788213" w="3886012">
                <a:moveTo>
                  <a:pt x="0" y="0"/>
                </a:moveTo>
                <a:lnTo>
                  <a:pt x="3886012" y="0"/>
                </a:lnTo>
                <a:lnTo>
                  <a:pt x="3886012" y="2788214"/>
                </a:lnTo>
                <a:lnTo>
                  <a:pt x="0" y="2788214"/>
                </a:lnTo>
                <a:lnTo>
                  <a:pt x="0" y="0"/>
                </a:lnTo>
                <a:close/>
              </a:path>
            </a:pathLst>
          </a:custGeom>
          <a:blipFill>
            <a:blip r:embed="rId2"/>
            <a:stretch>
              <a:fillRect l="0" t="0" r="0" b="0"/>
            </a:stretch>
          </a:blipFill>
        </p:spPr>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Time and Chronology</a:t>
            </a:r>
          </a:p>
        </p:txBody>
      </p:sp>
      <p:sp>
        <p:nvSpPr>
          <p:cNvPr name="TextBox 8" id="8"/>
          <p:cNvSpPr txBox="true"/>
          <p:nvPr/>
        </p:nvSpPr>
        <p:spPr>
          <a:xfrm rot="0">
            <a:off x="1028700" y="2120899"/>
            <a:ext cx="15609955" cy="4314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Timing and the order of events is very important to historians. </a:t>
            </a:r>
          </a:p>
          <a:p>
            <a:pPr algn="just" marL="539754" indent="-269877" lvl="1">
              <a:lnSpc>
                <a:spcPts val="3750"/>
              </a:lnSpc>
              <a:buFont typeface="Arial"/>
              <a:buChar char="•"/>
            </a:pPr>
            <a:r>
              <a:rPr lang="en-US" sz="2500">
                <a:solidFill>
                  <a:srgbClr val="000000"/>
                </a:solidFill>
                <a:latin typeface="Arial"/>
                <a:ea typeface="Arial"/>
                <a:cs typeface="Arial"/>
                <a:sym typeface="Arial"/>
              </a:rPr>
              <a:t>With new information about the past, historians </a:t>
            </a:r>
            <a:r>
              <a:rPr lang="en-US" sz="2500" u="sng">
                <a:solidFill>
                  <a:srgbClr val="FF0000"/>
                </a:solidFill>
                <a:latin typeface="Arial"/>
                <a:ea typeface="Arial"/>
                <a:cs typeface="Arial"/>
                <a:sym typeface="Arial"/>
              </a:rPr>
              <a:t>put events into the sequence in which they happened</a:t>
            </a:r>
            <a:r>
              <a:rPr lang="en-US" sz="2500">
                <a:solidFill>
                  <a:srgbClr val="000000"/>
                </a:solidFill>
                <a:latin typeface="Arial"/>
                <a:ea typeface="Arial"/>
                <a:cs typeface="Arial"/>
                <a:sym typeface="Arial"/>
              </a:rPr>
              <a:t> (</a:t>
            </a:r>
            <a:r>
              <a:rPr lang="en-US" b="true" sz="2500">
                <a:solidFill>
                  <a:srgbClr val="900000"/>
                </a:solidFill>
                <a:latin typeface="Arial Bold"/>
                <a:ea typeface="Arial Bold"/>
                <a:cs typeface="Arial Bold"/>
                <a:sym typeface="Arial Bold"/>
              </a:rPr>
              <a:t>chronology</a:t>
            </a:r>
            <a:r>
              <a:rPr lang="en-US" sz="2500">
                <a:solidFill>
                  <a:srgbClr val="000000"/>
                </a:solidFill>
                <a:latin typeface="Arial"/>
                <a:ea typeface="Arial"/>
                <a:cs typeface="Arial"/>
                <a:sym typeface="Arial"/>
              </a:rPr>
              <a:t>), making it easier to follow the story of events.</a:t>
            </a:r>
          </a:p>
          <a:p>
            <a:pPr algn="just" marL="539754" indent="-269877" lvl="1">
              <a:lnSpc>
                <a:spcPts val="3750"/>
              </a:lnSpc>
              <a:buFont typeface="Arial"/>
              <a:buChar char="•"/>
            </a:pPr>
            <a:r>
              <a:rPr lang="en-US" sz="2500">
                <a:solidFill>
                  <a:srgbClr val="000000"/>
                </a:solidFill>
                <a:latin typeface="Arial"/>
                <a:ea typeface="Arial"/>
                <a:cs typeface="Arial"/>
                <a:sym typeface="Arial"/>
              </a:rPr>
              <a:t>To help with this, historians:</a:t>
            </a:r>
          </a:p>
          <a:p>
            <a:pPr algn="just" marL="1079509" indent="-359836" lvl="2">
              <a:lnSpc>
                <a:spcPts val="3750"/>
              </a:lnSpc>
              <a:buFont typeface="Arial"/>
              <a:buChar char="⚬"/>
            </a:pPr>
            <a:r>
              <a:rPr lang="en-US" sz="2500">
                <a:solidFill>
                  <a:srgbClr val="000000"/>
                </a:solidFill>
                <a:latin typeface="Arial"/>
                <a:ea typeface="Arial"/>
                <a:cs typeface="Arial"/>
                <a:sym typeface="Arial"/>
              </a:rPr>
              <a:t>Divide time into hours, days, weeks, months and years.</a:t>
            </a:r>
          </a:p>
          <a:p>
            <a:pPr algn="just" marL="1079509" indent="-359836" lvl="2">
              <a:lnSpc>
                <a:spcPts val="3750"/>
              </a:lnSpc>
              <a:buFont typeface="Arial"/>
              <a:buChar char="⚬"/>
            </a:pPr>
            <a:r>
              <a:rPr lang="en-US" sz="2500">
                <a:solidFill>
                  <a:srgbClr val="000000"/>
                </a:solidFill>
                <a:latin typeface="Arial"/>
                <a:ea typeface="Arial"/>
                <a:cs typeface="Arial"/>
                <a:sym typeface="Arial"/>
              </a:rPr>
              <a:t>Group years into </a:t>
            </a:r>
            <a:r>
              <a:rPr lang="en-US" b="true" sz="2500">
                <a:solidFill>
                  <a:srgbClr val="900000"/>
                </a:solidFill>
                <a:latin typeface="Arial Bold"/>
                <a:ea typeface="Arial Bold"/>
                <a:cs typeface="Arial Bold"/>
                <a:sym typeface="Arial Bold"/>
              </a:rPr>
              <a:t>decades</a:t>
            </a:r>
            <a:r>
              <a:rPr lang="en-US" sz="2500">
                <a:solidFill>
                  <a:srgbClr val="900000"/>
                </a:solidFill>
                <a:latin typeface="Arial"/>
                <a:ea typeface="Arial"/>
                <a:cs typeface="Arial"/>
                <a:sym typeface="Arial"/>
              </a:rPr>
              <a:t>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10 years</a:t>
            </a:r>
            <a:r>
              <a:rPr lang="en-US" sz="2500">
                <a:solidFill>
                  <a:srgbClr val="000000"/>
                </a:solidFill>
                <a:latin typeface="Arial"/>
                <a:ea typeface="Arial"/>
                <a:cs typeface="Arial"/>
                <a:sym typeface="Arial"/>
              </a:rPr>
              <a:t>), </a:t>
            </a:r>
            <a:r>
              <a:rPr lang="en-US" b="true" sz="2500">
                <a:solidFill>
                  <a:srgbClr val="900000"/>
                </a:solidFill>
                <a:latin typeface="Arial Bold"/>
                <a:ea typeface="Arial Bold"/>
                <a:cs typeface="Arial Bold"/>
                <a:sym typeface="Arial Bold"/>
              </a:rPr>
              <a:t>centuries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100 years</a:t>
            </a:r>
            <a:r>
              <a:rPr lang="en-US" sz="2500">
                <a:solidFill>
                  <a:srgbClr val="000000"/>
                </a:solidFill>
                <a:latin typeface="Arial"/>
                <a:ea typeface="Arial"/>
                <a:cs typeface="Arial"/>
                <a:sym typeface="Arial"/>
              </a:rPr>
              <a:t>), and </a:t>
            </a:r>
            <a:r>
              <a:rPr lang="en-US" b="true" sz="2500">
                <a:solidFill>
                  <a:srgbClr val="900000"/>
                </a:solidFill>
                <a:latin typeface="Arial Bold"/>
                <a:ea typeface="Arial Bold"/>
                <a:cs typeface="Arial Bold"/>
                <a:sym typeface="Arial Bold"/>
              </a:rPr>
              <a:t>millennia </a:t>
            </a:r>
            <a:r>
              <a:rPr lang="en-US" sz="2500">
                <a:solidFill>
                  <a:srgbClr val="000000"/>
                </a:solidFill>
                <a:latin typeface="Arial"/>
                <a:ea typeface="Arial"/>
                <a:cs typeface="Arial"/>
                <a:sym typeface="Arial"/>
              </a:rPr>
              <a:t>(</a:t>
            </a:r>
            <a:r>
              <a:rPr lang="en-US" sz="2500" u="sng">
                <a:solidFill>
                  <a:srgbClr val="000000"/>
                </a:solidFill>
                <a:latin typeface="Arial"/>
                <a:ea typeface="Arial"/>
                <a:cs typeface="Arial"/>
                <a:sym typeface="Arial"/>
              </a:rPr>
              <a:t>1,000 years</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sz="2500">
                <a:solidFill>
                  <a:srgbClr val="000000"/>
                </a:solidFill>
                <a:latin typeface="Arial"/>
                <a:ea typeface="Arial"/>
                <a:cs typeface="Arial"/>
                <a:sym typeface="Arial"/>
              </a:rPr>
              <a:t>Organise events using a common feature from a period of time, e.g. the era when tools were made from stone is called the '</a:t>
            </a:r>
            <a:r>
              <a:rPr lang="en-US" b="true" sz="2500">
                <a:solidFill>
                  <a:srgbClr val="900000"/>
                </a:solidFill>
                <a:latin typeface="Arial Bold"/>
                <a:ea typeface="Arial Bold"/>
                <a:cs typeface="Arial Bold"/>
                <a:sym typeface="Arial Bold"/>
              </a:rPr>
              <a:t>Stone Age</a:t>
            </a:r>
            <a:r>
              <a:rPr lang="en-US" sz="2500">
                <a:solidFill>
                  <a:srgbClr val="000000"/>
                </a:solidFill>
                <a:latin typeface="Arial"/>
                <a:ea typeface="Arial"/>
                <a:cs typeface="Arial"/>
                <a:sym typeface="Arial"/>
              </a:rPr>
              <a:t>' and was followed by the </a:t>
            </a:r>
            <a:r>
              <a:rPr lang="en-US" b="true" sz="2500">
                <a:solidFill>
                  <a:srgbClr val="900000"/>
                </a:solidFill>
                <a:latin typeface="Arial Bold"/>
                <a:ea typeface="Arial Bold"/>
                <a:cs typeface="Arial Bold"/>
                <a:sym typeface="Arial Bold"/>
              </a:rPr>
              <a:t>Bronze and Iron Ages</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sz="2500">
                <a:solidFill>
                  <a:srgbClr val="000000"/>
                </a:solidFill>
                <a:latin typeface="Arial"/>
                <a:ea typeface="Arial"/>
                <a:cs typeface="Arial"/>
                <a:sym typeface="Arial"/>
              </a:rPr>
              <a:t>Use timelines to show the order in which events happened.</a:t>
            </a:r>
          </a:p>
        </p:txBody>
      </p:sp>
      <p:sp>
        <p:nvSpPr>
          <p:cNvPr name="Freeform 9" id="9"/>
          <p:cNvSpPr/>
          <p:nvPr/>
        </p:nvSpPr>
        <p:spPr>
          <a:xfrm flipH="false" flipV="false" rot="0">
            <a:off x="7080801" y="7620239"/>
            <a:ext cx="5500393" cy="1505733"/>
          </a:xfrm>
          <a:custGeom>
            <a:avLst/>
            <a:gdLst/>
            <a:ahLst/>
            <a:cxnLst/>
            <a:rect r="r" b="b" t="t" l="l"/>
            <a:pathLst>
              <a:path h="1505733" w="5500393">
                <a:moveTo>
                  <a:pt x="0" y="0"/>
                </a:moveTo>
                <a:lnTo>
                  <a:pt x="5500392" y="0"/>
                </a:lnTo>
                <a:lnTo>
                  <a:pt x="5500392" y="1505733"/>
                </a:lnTo>
                <a:lnTo>
                  <a:pt x="0" y="15057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1" id="11"/>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grpSp>
        <p:nvGrpSpPr>
          <p:cNvPr name="Group 12" id="12"/>
          <p:cNvGrpSpPr/>
          <p:nvPr/>
        </p:nvGrpSpPr>
        <p:grpSpPr>
          <a:xfrm rot="315058">
            <a:off x="1169297" y="6708453"/>
            <a:ext cx="5599456" cy="3329306"/>
            <a:chOff x="0" y="0"/>
            <a:chExt cx="7465941" cy="4439074"/>
          </a:xfrm>
        </p:grpSpPr>
        <p:sp>
          <p:nvSpPr>
            <p:cNvPr name="TextBox 13" id="13"/>
            <p:cNvSpPr txBox="true"/>
            <p:nvPr/>
          </p:nvSpPr>
          <p:spPr>
            <a:xfrm rot="0">
              <a:off x="0" y="698288"/>
              <a:ext cx="7465941" cy="3740786"/>
            </a:xfrm>
            <a:prstGeom prst="rect">
              <a:avLst/>
            </a:prstGeom>
          </p:spPr>
          <p:txBody>
            <a:bodyPr anchor="t" rtlCol="false" tIns="0" lIns="0" bIns="0" rIns="0">
              <a:spAutoFit/>
            </a:bodyPr>
            <a:lstStyle/>
            <a:p>
              <a:pPr algn="just">
                <a:lnSpc>
                  <a:spcPts val="3090"/>
                </a:lnSpc>
              </a:pPr>
              <a:r>
                <a:rPr lang="en-US" sz="3000">
                  <a:solidFill>
                    <a:srgbClr val="FF0000"/>
                  </a:solidFill>
                  <a:latin typeface="Arial"/>
                  <a:ea typeface="Arial"/>
                  <a:cs typeface="Arial"/>
                  <a:sym typeface="Arial"/>
                </a:rPr>
                <a:t>Some cultures use different calendar systems. For example, 2023 is the Islamic year 1444 (it uses a different starting point) and the Chinese Year of the Rabbit (it counts in cycles rather than in a straight line).</a:t>
              </a:r>
            </a:p>
          </p:txBody>
        </p:sp>
        <p:sp>
          <p:nvSpPr>
            <p:cNvPr name="TextBox 14" id="14"/>
            <p:cNvSpPr txBox="true"/>
            <p:nvPr/>
          </p:nvSpPr>
          <p:spPr>
            <a:xfrm rot="0">
              <a:off x="0" y="-95250"/>
              <a:ext cx="7465941" cy="803063"/>
            </a:xfrm>
            <a:prstGeom prst="rect">
              <a:avLst/>
            </a:prstGeom>
          </p:spPr>
          <p:txBody>
            <a:bodyPr anchor="t" rtlCol="false" tIns="0" lIns="0" bIns="0" rIns="0">
              <a:spAutoFit/>
            </a:bodyPr>
            <a:lstStyle/>
            <a:p>
              <a:pPr algn="ctr">
                <a:lnSpc>
                  <a:spcPts val="4444"/>
                </a:lnSpc>
              </a:pPr>
              <a:r>
                <a:rPr lang="en-US" b="true" sz="3499" i="true">
                  <a:solidFill>
                    <a:srgbClr val="900000"/>
                  </a:solidFill>
                  <a:latin typeface="Arial Bold Italics"/>
                  <a:ea typeface="Arial Bold Italics"/>
                  <a:cs typeface="Arial Bold Italics"/>
                  <a:sym typeface="Arial Bold Italics"/>
                </a:rPr>
                <a:t>Did you know?</a:t>
              </a:r>
            </a:p>
          </p:txBody>
        </p:sp>
      </p:grpSp>
      <p:grpSp>
        <p:nvGrpSpPr>
          <p:cNvPr name="Group 15" id="15"/>
          <p:cNvGrpSpPr/>
          <p:nvPr/>
        </p:nvGrpSpPr>
        <p:grpSpPr>
          <a:xfrm rot="0">
            <a:off x="11383909" y="9756776"/>
            <a:ext cx="5555351" cy="530224"/>
            <a:chOff x="0" y="0"/>
            <a:chExt cx="7407135" cy="706965"/>
          </a:xfrm>
        </p:grpSpPr>
        <p:sp>
          <p:nvSpPr>
            <p:cNvPr name="Freeform 16" id="16"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1" id="21"/>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Timelines and Dates</a:t>
            </a:r>
          </a:p>
        </p:txBody>
      </p:sp>
      <p:sp>
        <p:nvSpPr>
          <p:cNvPr name="TextBox 7" id="7"/>
          <p:cNvSpPr txBox="true"/>
          <p:nvPr/>
        </p:nvSpPr>
        <p:spPr>
          <a:xfrm rot="0">
            <a:off x="1028700" y="2120899"/>
            <a:ext cx="15609955" cy="4314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In the Western World, the birth of Jesus Christ is used as a fixed starting point: w</a:t>
            </a:r>
            <a:r>
              <a:rPr lang="en-US" sz="2500">
                <a:solidFill>
                  <a:srgbClr val="000000"/>
                </a:solidFill>
                <a:latin typeface="Arial"/>
                <a:ea typeface="Arial"/>
                <a:cs typeface="Arial"/>
                <a:sym typeface="Arial"/>
              </a:rPr>
              <a:t>e count all of time either forwards or backwards from this point.</a:t>
            </a:r>
          </a:p>
          <a:p>
            <a:pPr algn="just" marL="539754" indent="-269877" lvl="1">
              <a:lnSpc>
                <a:spcPts val="3750"/>
              </a:lnSpc>
              <a:buFont typeface="Arial"/>
              <a:buChar char="•"/>
            </a:pPr>
            <a:r>
              <a:rPr lang="en-US" sz="2500">
                <a:solidFill>
                  <a:srgbClr val="000000"/>
                </a:solidFill>
                <a:latin typeface="Arial"/>
                <a:ea typeface="Arial"/>
                <a:cs typeface="Arial"/>
                <a:sym typeface="Arial"/>
              </a:rPr>
              <a:t>We call any date </a:t>
            </a:r>
            <a:r>
              <a:rPr lang="en-US" b="true" sz="2500">
                <a:solidFill>
                  <a:srgbClr val="900000"/>
                </a:solidFill>
                <a:latin typeface="Arial Bold"/>
                <a:ea typeface="Arial Bold"/>
                <a:cs typeface="Arial Bold"/>
                <a:sym typeface="Arial Bold"/>
              </a:rPr>
              <a:t>before </a:t>
            </a:r>
            <a:r>
              <a:rPr lang="en-US" sz="2500">
                <a:solidFill>
                  <a:srgbClr val="000000"/>
                </a:solidFill>
                <a:latin typeface="Arial"/>
                <a:ea typeface="Arial"/>
                <a:cs typeface="Arial"/>
                <a:sym typeface="Arial"/>
              </a:rPr>
              <a:t>the birth of Jesus </a:t>
            </a:r>
            <a:r>
              <a:rPr lang="en-US" b="true" sz="2500">
                <a:solidFill>
                  <a:srgbClr val="900000"/>
                </a:solidFill>
                <a:latin typeface="Arial Bold"/>
                <a:ea typeface="Arial Bold"/>
                <a:cs typeface="Arial Bold"/>
                <a:sym typeface="Arial Bold"/>
              </a:rPr>
              <a:t>BCE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Before Common Era</a:t>
            </a:r>
            <a:r>
              <a:rPr lang="en-US" sz="2500">
                <a:solidFill>
                  <a:srgbClr val="000000"/>
                </a:solidFill>
                <a:latin typeface="Arial"/>
                <a:ea typeface="Arial"/>
                <a:cs typeface="Arial"/>
                <a:sym typeface="Arial"/>
              </a:rPr>
              <a:t>) or </a:t>
            </a:r>
            <a:r>
              <a:rPr lang="en-US" sz="2500">
                <a:solidFill>
                  <a:srgbClr val="900000"/>
                </a:solidFill>
                <a:latin typeface="Arial"/>
                <a:ea typeface="Arial"/>
                <a:cs typeface="Arial"/>
                <a:sym typeface="Arial"/>
              </a:rPr>
              <a:t>BC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Before Christ</a:t>
            </a:r>
            <a:r>
              <a:rPr lang="en-US" sz="2500">
                <a:solidFill>
                  <a:srgbClr val="000000"/>
                </a:solidFill>
                <a:latin typeface="Arial"/>
                <a:ea typeface="Arial"/>
                <a:cs typeface="Arial"/>
                <a:sym typeface="Arial"/>
              </a:rPr>
              <a:t>). </a:t>
            </a:r>
          </a:p>
          <a:p>
            <a:pPr algn="just" marL="1079509" indent="-359836" lvl="2">
              <a:lnSpc>
                <a:spcPts val="3750"/>
              </a:lnSpc>
              <a:buFont typeface="Arial"/>
              <a:buChar char="⚬"/>
            </a:pPr>
            <a:r>
              <a:rPr lang="en-US" sz="2500" i="true">
                <a:solidFill>
                  <a:srgbClr val="000000"/>
                </a:solidFill>
                <a:latin typeface="Arial Italics"/>
                <a:ea typeface="Arial Italics"/>
                <a:cs typeface="Arial Italics"/>
                <a:sym typeface="Arial Italics"/>
              </a:rPr>
              <a:t>The first Olympic Games took place in 776 BCE/BC – 776 years before Jesus was born. The year 776 BC was in the eight century BC; beginning in 799 BC and ending in 700 BC – think of it like a countdown!</a:t>
            </a:r>
          </a:p>
          <a:p>
            <a:pPr algn="just" marL="539754" indent="-269877" lvl="1">
              <a:lnSpc>
                <a:spcPts val="3750"/>
              </a:lnSpc>
              <a:buFont typeface="Arial"/>
              <a:buChar char="•"/>
            </a:pPr>
            <a:r>
              <a:rPr lang="en-US" sz="2500">
                <a:solidFill>
                  <a:srgbClr val="000000"/>
                </a:solidFill>
                <a:latin typeface="Arial"/>
                <a:ea typeface="Arial"/>
                <a:cs typeface="Arial"/>
                <a:sym typeface="Arial"/>
              </a:rPr>
              <a:t>We call any date </a:t>
            </a:r>
            <a:r>
              <a:rPr lang="en-US" b="true" sz="2500">
                <a:solidFill>
                  <a:srgbClr val="900000"/>
                </a:solidFill>
                <a:latin typeface="Arial Bold"/>
                <a:ea typeface="Arial Bold"/>
                <a:cs typeface="Arial Bold"/>
                <a:sym typeface="Arial Bold"/>
              </a:rPr>
              <a:t>since </a:t>
            </a:r>
            <a:r>
              <a:rPr lang="en-US" sz="2500">
                <a:solidFill>
                  <a:srgbClr val="000000"/>
                </a:solidFill>
                <a:latin typeface="Arial"/>
                <a:ea typeface="Arial"/>
                <a:cs typeface="Arial"/>
                <a:sym typeface="Arial"/>
              </a:rPr>
              <a:t>the birth of Jesus either </a:t>
            </a:r>
            <a:r>
              <a:rPr lang="en-US" b="true" sz="2500">
                <a:solidFill>
                  <a:srgbClr val="900000"/>
                </a:solidFill>
                <a:latin typeface="Arial Bold"/>
                <a:ea typeface="Arial Bold"/>
                <a:cs typeface="Arial Bold"/>
                <a:sym typeface="Arial Bold"/>
              </a:rPr>
              <a:t>CE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Common Era</a:t>
            </a:r>
            <a:r>
              <a:rPr lang="en-US" sz="2500">
                <a:solidFill>
                  <a:srgbClr val="000000"/>
                </a:solidFill>
                <a:latin typeface="Arial"/>
                <a:ea typeface="Arial"/>
                <a:cs typeface="Arial"/>
                <a:sym typeface="Arial"/>
              </a:rPr>
              <a:t>) or </a:t>
            </a:r>
            <a:r>
              <a:rPr lang="en-US" b="true" sz="2500">
                <a:solidFill>
                  <a:srgbClr val="900000"/>
                </a:solidFill>
                <a:latin typeface="Arial Bold"/>
                <a:ea typeface="Arial Bold"/>
                <a:cs typeface="Arial Bold"/>
                <a:sym typeface="Arial Bold"/>
              </a:rPr>
              <a:t>AD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Anno Domini – ‘The Year of Our Lord’</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sz="2500" i="true">
                <a:solidFill>
                  <a:srgbClr val="000000"/>
                </a:solidFill>
                <a:latin typeface="Arial Italics"/>
                <a:ea typeface="Arial Italics"/>
                <a:cs typeface="Arial Italics"/>
                <a:sym typeface="Arial Italics"/>
              </a:rPr>
              <a:t>The twenty-first century (this century) began with the year AD 2000 and will end with the year 2099.</a:t>
            </a:r>
          </a:p>
        </p:txBody>
      </p:sp>
      <p:grpSp>
        <p:nvGrpSpPr>
          <p:cNvPr name="Group 8" id="8"/>
          <p:cNvGrpSpPr/>
          <p:nvPr/>
        </p:nvGrpSpPr>
        <p:grpSpPr>
          <a:xfrm rot="0">
            <a:off x="5944822" y="6737467"/>
            <a:ext cx="10693833" cy="2663625"/>
            <a:chOff x="0" y="0"/>
            <a:chExt cx="14258444" cy="3551500"/>
          </a:xfrm>
        </p:grpSpPr>
        <p:sp>
          <p:nvSpPr>
            <p:cNvPr name="AutoShape 9" id="9"/>
            <p:cNvSpPr/>
            <p:nvPr/>
          </p:nvSpPr>
          <p:spPr>
            <a:xfrm flipV="true">
              <a:off x="426483" y="1673249"/>
              <a:ext cx="12706042" cy="0"/>
            </a:xfrm>
            <a:prstGeom prst="line">
              <a:avLst/>
            </a:prstGeom>
            <a:ln cap="flat" w="127000">
              <a:solidFill>
                <a:srgbClr val="C00000"/>
              </a:solidFill>
              <a:prstDash val="solid"/>
              <a:headEnd type="triangle" len="med" w="lg"/>
              <a:tailEnd type="triangle" len="med" w="lg"/>
            </a:ln>
          </p:spPr>
        </p:sp>
        <p:sp>
          <p:nvSpPr>
            <p:cNvPr name="AutoShape 10" id="10"/>
            <p:cNvSpPr/>
            <p:nvPr/>
          </p:nvSpPr>
          <p:spPr>
            <a:xfrm>
              <a:off x="1075302" y="1366997"/>
              <a:ext cx="0" cy="610036"/>
            </a:xfrm>
            <a:prstGeom prst="line">
              <a:avLst/>
            </a:prstGeom>
            <a:ln cap="flat" w="50800">
              <a:solidFill>
                <a:srgbClr val="900000"/>
              </a:solidFill>
              <a:prstDash val="solid"/>
              <a:headEnd type="none" len="sm" w="sm"/>
              <a:tailEnd type="none" len="sm" w="sm"/>
            </a:ln>
          </p:spPr>
        </p:sp>
        <p:sp>
          <p:nvSpPr>
            <p:cNvPr name="AutoShape 11" id="11"/>
            <p:cNvSpPr/>
            <p:nvPr/>
          </p:nvSpPr>
          <p:spPr>
            <a:xfrm>
              <a:off x="1436534" y="1366997"/>
              <a:ext cx="0" cy="610036"/>
            </a:xfrm>
            <a:prstGeom prst="line">
              <a:avLst/>
            </a:prstGeom>
            <a:ln cap="flat" w="50800">
              <a:solidFill>
                <a:srgbClr val="900000"/>
              </a:solidFill>
              <a:prstDash val="solid"/>
              <a:headEnd type="none" len="sm" w="sm"/>
              <a:tailEnd type="none" len="sm" w="sm"/>
            </a:ln>
          </p:spPr>
        </p:sp>
        <p:sp>
          <p:nvSpPr>
            <p:cNvPr name="AutoShape 12" id="12"/>
            <p:cNvSpPr/>
            <p:nvPr/>
          </p:nvSpPr>
          <p:spPr>
            <a:xfrm>
              <a:off x="1826630" y="1366997"/>
              <a:ext cx="0" cy="610036"/>
            </a:xfrm>
            <a:prstGeom prst="line">
              <a:avLst/>
            </a:prstGeom>
            <a:ln cap="flat" w="50800">
              <a:solidFill>
                <a:srgbClr val="900000"/>
              </a:solidFill>
              <a:prstDash val="solid"/>
              <a:headEnd type="none" len="sm" w="sm"/>
              <a:tailEnd type="none" len="sm" w="sm"/>
            </a:ln>
          </p:spPr>
        </p:sp>
        <p:sp>
          <p:nvSpPr>
            <p:cNvPr name="AutoShape 13" id="13"/>
            <p:cNvSpPr/>
            <p:nvPr/>
          </p:nvSpPr>
          <p:spPr>
            <a:xfrm>
              <a:off x="2207105" y="1366997"/>
              <a:ext cx="0" cy="610036"/>
            </a:xfrm>
            <a:prstGeom prst="line">
              <a:avLst/>
            </a:prstGeom>
            <a:ln cap="flat" w="50800">
              <a:solidFill>
                <a:srgbClr val="900000"/>
              </a:solidFill>
              <a:prstDash val="solid"/>
              <a:headEnd type="none" len="sm" w="sm"/>
              <a:tailEnd type="none" len="sm" w="sm"/>
            </a:ln>
          </p:spPr>
        </p:sp>
        <p:sp>
          <p:nvSpPr>
            <p:cNvPr name="AutoShape 14" id="14"/>
            <p:cNvSpPr/>
            <p:nvPr/>
          </p:nvSpPr>
          <p:spPr>
            <a:xfrm>
              <a:off x="2597201" y="1366997"/>
              <a:ext cx="0" cy="610036"/>
            </a:xfrm>
            <a:prstGeom prst="line">
              <a:avLst/>
            </a:prstGeom>
            <a:ln cap="flat" w="50800">
              <a:solidFill>
                <a:srgbClr val="900000"/>
              </a:solidFill>
              <a:prstDash val="solid"/>
              <a:headEnd type="none" len="sm" w="sm"/>
              <a:tailEnd type="none" len="sm" w="sm"/>
            </a:ln>
          </p:spPr>
        </p:sp>
        <p:sp>
          <p:nvSpPr>
            <p:cNvPr name="AutoShape 15" id="15"/>
            <p:cNvSpPr/>
            <p:nvPr/>
          </p:nvSpPr>
          <p:spPr>
            <a:xfrm>
              <a:off x="2968054" y="1366997"/>
              <a:ext cx="0" cy="610036"/>
            </a:xfrm>
            <a:prstGeom prst="line">
              <a:avLst/>
            </a:prstGeom>
            <a:ln cap="flat" w="50800">
              <a:solidFill>
                <a:srgbClr val="900000"/>
              </a:solidFill>
              <a:prstDash val="solid"/>
              <a:headEnd type="none" len="sm" w="sm"/>
              <a:tailEnd type="none" len="sm" w="sm"/>
            </a:ln>
          </p:spPr>
        </p:sp>
        <p:sp>
          <p:nvSpPr>
            <p:cNvPr name="AutoShape 16" id="16"/>
            <p:cNvSpPr/>
            <p:nvPr/>
          </p:nvSpPr>
          <p:spPr>
            <a:xfrm>
              <a:off x="3367771" y="1368231"/>
              <a:ext cx="0" cy="610036"/>
            </a:xfrm>
            <a:prstGeom prst="line">
              <a:avLst/>
            </a:prstGeom>
            <a:ln cap="flat" w="50800">
              <a:solidFill>
                <a:srgbClr val="900000"/>
              </a:solidFill>
              <a:prstDash val="solid"/>
              <a:headEnd type="none" len="sm" w="sm"/>
              <a:tailEnd type="none" len="sm" w="sm"/>
            </a:ln>
          </p:spPr>
        </p:sp>
        <p:sp>
          <p:nvSpPr>
            <p:cNvPr name="AutoShape 17" id="17"/>
            <p:cNvSpPr/>
            <p:nvPr/>
          </p:nvSpPr>
          <p:spPr>
            <a:xfrm>
              <a:off x="3767488" y="1368231"/>
              <a:ext cx="0" cy="610036"/>
            </a:xfrm>
            <a:prstGeom prst="line">
              <a:avLst/>
            </a:prstGeom>
            <a:ln cap="flat" w="50800">
              <a:solidFill>
                <a:srgbClr val="900000"/>
              </a:solidFill>
              <a:prstDash val="solid"/>
              <a:headEnd type="none" len="sm" w="sm"/>
              <a:tailEnd type="none" len="sm" w="sm"/>
            </a:ln>
          </p:spPr>
        </p:sp>
        <p:sp>
          <p:nvSpPr>
            <p:cNvPr name="AutoShape 18" id="18"/>
            <p:cNvSpPr/>
            <p:nvPr/>
          </p:nvSpPr>
          <p:spPr>
            <a:xfrm>
              <a:off x="12152816" y="1366997"/>
              <a:ext cx="0" cy="610036"/>
            </a:xfrm>
            <a:prstGeom prst="line">
              <a:avLst/>
            </a:prstGeom>
            <a:ln cap="flat" w="50800">
              <a:solidFill>
                <a:srgbClr val="FF0000"/>
              </a:solidFill>
              <a:prstDash val="solid"/>
              <a:headEnd type="none" len="sm" w="sm"/>
              <a:tailEnd type="none" len="sm" w="sm"/>
            </a:ln>
          </p:spPr>
        </p:sp>
        <p:sp>
          <p:nvSpPr>
            <p:cNvPr name="AutoShape 19" id="19"/>
            <p:cNvSpPr/>
            <p:nvPr/>
          </p:nvSpPr>
          <p:spPr>
            <a:xfrm>
              <a:off x="12523670" y="1366997"/>
              <a:ext cx="0" cy="610036"/>
            </a:xfrm>
            <a:prstGeom prst="line">
              <a:avLst/>
            </a:prstGeom>
            <a:ln cap="flat" w="50800">
              <a:solidFill>
                <a:srgbClr val="FF0000"/>
              </a:solidFill>
              <a:prstDash val="solid"/>
              <a:headEnd type="none" len="sm" w="sm"/>
              <a:tailEnd type="none" len="sm" w="sm"/>
            </a:ln>
          </p:spPr>
        </p:sp>
        <p:sp>
          <p:nvSpPr>
            <p:cNvPr name="AutoShape 20" id="20"/>
            <p:cNvSpPr/>
            <p:nvPr/>
          </p:nvSpPr>
          <p:spPr>
            <a:xfrm>
              <a:off x="4134249" y="1366997"/>
              <a:ext cx="0" cy="610036"/>
            </a:xfrm>
            <a:prstGeom prst="line">
              <a:avLst/>
            </a:prstGeom>
            <a:ln cap="flat" w="50800">
              <a:solidFill>
                <a:srgbClr val="900000"/>
              </a:solidFill>
              <a:prstDash val="solid"/>
              <a:headEnd type="none" len="sm" w="sm"/>
              <a:tailEnd type="none" len="sm" w="sm"/>
            </a:ln>
          </p:spPr>
        </p:sp>
        <p:sp>
          <p:nvSpPr>
            <p:cNvPr name="AutoShape 21" id="21"/>
            <p:cNvSpPr/>
            <p:nvPr/>
          </p:nvSpPr>
          <p:spPr>
            <a:xfrm>
              <a:off x="4501010" y="1365764"/>
              <a:ext cx="0" cy="610036"/>
            </a:xfrm>
            <a:prstGeom prst="line">
              <a:avLst/>
            </a:prstGeom>
            <a:ln cap="flat" w="50800">
              <a:solidFill>
                <a:srgbClr val="900000"/>
              </a:solidFill>
              <a:prstDash val="solid"/>
              <a:headEnd type="none" len="sm" w="sm"/>
              <a:tailEnd type="none" len="sm" w="sm"/>
            </a:ln>
          </p:spPr>
        </p:sp>
        <p:sp>
          <p:nvSpPr>
            <p:cNvPr name="AutoShape 22" id="22"/>
            <p:cNvSpPr/>
            <p:nvPr/>
          </p:nvSpPr>
          <p:spPr>
            <a:xfrm>
              <a:off x="4887013" y="1365764"/>
              <a:ext cx="0" cy="610036"/>
            </a:xfrm>
            <a:prstGeom prst="line">
              <a:avLst/>
            </a:prstGeom>
            <a:ln cap="flat" w="50800">
              <a:solidFill>
                <a:srgbClr val="900000"/>
              </a:solidFill>
              <a:prstDash val="solid"/>
              <a:headEnd type="none" len="sm" w="sm"/>
              <a:tailEnd type="none" len="sm" w="sm"/>
            </a:ln>
          </p:spPr>
        </p:sp>
        <p:sp>
          <p:nvSpPr>
            <p:cNvPr name="AutoShape 23" id="23"/>
            <p:cNvSpPr/>
            <p:nvPr/>
          </p:nvSpPr>
          <p:spPr>
            <a:xfrm>
              <a:off x="5273016" y="1365764"/>
              <a:ext cx="0" cy="610036"/>
            </a:xfrm>
            <a:prstGeom prst="line">
              <a:avLst/>
            </a:prstGeom>
            <a:ln cap="flat" w="50800">
              <a:solidFill>
                <a:srgbClr val="900000"/>
              </a:solidFill>
              <a:prstDash val="solid"/>
              <a:headEnd type="none" len="sm" w="sm"/>
              <a:tailEnd type="none" len="sm" w="sm"/>
            </a:ln>
          </p:spPr>
        </p:sp>
        <p:sp>
          <p:nvSpPr>
            <p:cNvPr name="AutoShape 24" id="24"/>
            <p:cNvSpPr/>
            <p:nvPr/>
          </p:nvSpPr>
          <p:spPr>
            <a:xfrm>
              <a:off x="5659019" y="1365764"/>
              <a:ext cx="0" cy="610036"/>
            </a:xfrm>
            <a:prstGeom prst="line">
              <a:avLst/>
            </a:prstGeom>
            <a:ln cap="flat" w="50800">
              <a:solidFill>
                <a:srgbClr val="900000"/>
              </a:solidFill>
              <a:prstDash val="solid"/>
              <a:headEnd type="none" len="sm" w="sm"/>
              <a:tailEnd type="none" len="sm" w="sm"/>
            </a:ln>
          </p:spPr>
        </p:sp>
        <p:sp>
          <p:nvSpPr>
            <p:cNvPr name="AutoShape 25" id="25"/>
            <p:cNvSpPr/>
            <p:nvPr/>
          </p:nvSpPr>
          <p:spPr>
            <a:xfrm>
              <a:off x="6045022" y="1365764"/>
              <a:ext cx="0" cy="610036"/>
            </a:xfrm>
            <a:prstGeom prst="line">
              <a:avLst/>
            </a:prstGeom>
            <a:ln cap="flat" w="50800">
              <a:solidFill>
                <a:srgbClr val="900000"/>
              </a:solidFill>
              <a:prstDash val="solid"/>
              <a:headEnd type="none" len="sm" w="sm"/>
              <a:tailEnd type="none" len="sm" w="sm"/>
            </a:ln>
          </p:spPr>
        </p:sp>
        <p:sp>
          <p:nvSpPr>
            <p:cNvPr name="AutoShape 26" id="26"/>
            <p:cNvSpPr/>
            <p:nvPr/>
          </p:nvSpPr>
          <p:spPr>
            <a:xfrm>
              <a:off x="6431025" y="1365764"/>
              <a:ext cx="0" cy="610036"/>
            </a:xfrm>
            <a:prstGeom prst="line">
              <a:avLst/>
            </a:prstGeom>
            <a:ln cap="flat" w="50800">
              <a:solidFill>
                <a:srgbClr val="900000"/>
              </a:solidFill>
              <a:prstDash val="solid"/>
              <a:headEnd type="none" len="sm" w="sm"/>
              <a:tailEnd type="none" len="sm" w="sm"/>
            </a:ln>
          </p:spPr>
        </p:sp>
        <p:sp>
          <p:nvSpPr>
            <p:cNvPr name="AutoShape 27" id="27"/>
            <p:cNvSpPr/>
            <p:nvPr/>
          </p:nvSpPr>
          <p:spPr>
            <a:xfrm>
              <a:off x="6779504" y="999713"/>
              <a:ext cx="0" cy="610036"/>
            </a:xfrm>
            <a:prstGeom prst="line">
              <a:avLst/>
            </a:prstGeom>
            <a:ln cap="flat" w="152400">
              <a:solidFill>
                <a:srgbClr val="C00000"/>
              </a:solidFill>
              <a:prstDash val="solid"/>
              <a:headEnd type="none" len="sm" w="sm"/>
              <a:tailEnd type="none" len="sm" w="sm"/>
            </a:ln>
          </p:spPr>
        </p:sp>
        <p:sp>
          <p:nvSpPr>
            <p:cNvPr name="AutoShape 28" id="28"/>
            <p:cNvSpPr/>
            <p:nvPr/>
          </p:nvSpPr>
          <p:spPr>
            <a:xfrm>
              <a:off x="7203032" y="1365764"/>
              <a:ext cx="0" cy="610036"/>
            </a:xfrm>
            <a:prstGeom prst="line">
              <a:avLst/>
            </a:prstGeom>
            <a:ln cap="flat" w="50800">
              <a:solidFill>
                <a:srgbClr val="FF0000"/>
              </a:solidFill>
              <a:prstDash val="solid"/>
              <a:headEnd type="none" len="sm" w="sm"/>
              <a:tailEnd type="none" len="sm" w="sm"/>
            </a:ln>
          </p:spPr>
        </p:sp>
        <p:sp>
          <p:nvSpPr>
            <p:cNvPr name="AutoShape 29" id="29"/>
            <p:cNvSpPr/>
            <p:nvPr/>
          </p:nvSpPr>
          <p:spPr>
            <a:xfrm>
              <a:off x="7569792" y="1365764"/>
              <a:ext cx="0" cy="610036"/>
            </a:xfrm>
            <a:prstGeom prst="line">
              <a:avLst/>
            </a:prstGeom>
            <a:ln cap="flat" w="50800">
              <a:solidFill>
                <a:srgbClr val="FF0000"/>
              </a:solidFill>
              <a:prstDash val="solid"/>
              <a:headEnd type="none" len="sm" w="sm"/>
              <a:tailEnd type="none" len="sm" w="sm"/>
            </a:ln>
          </p:spPr>
        </p:sp>
        <p:sp>
          <p:nvSpPr>
            <p:cNvPr name="AutoShape 30" id="30"/>
            <p:cNvSpPr/>
            <p:nvPr/>
          </p:nvSpPr>
          <p:spPr>
            <a:xfrm>
              <a:off x="7955796" y="1365764"/>
              <a:ext cx="0" cy="610036"/>
            </a:xfrm>
            <a:prstGeom prst="line">
              <a:avLst/>
            </a:prstGeom>
            <a:ln cap="flat" w="50800">
              <a:solidFill>
                <a:srgbClr val="FF0000"/>
              </a:solidFill>
              <a:prstDash val="solid"/>
              <a:headEnd type="none" len="sm" w="sm"/>
              <a:tailEnd type="none" len="sm" w="sm"/>
            </a:ln>
          </p:spPr>
        </p:sp>
        <p:sp>
          <p:nvSpPr>
            <p:cNvPr name="AutoShape 31" id="31"/>
            <p:cNvSpPr/>
            <p:nvPr/>
          </p:nvSpPr>
          <p:spPr>
            <a:xfrm>
              <a:off x="8322556" y="1365764"/>
              <a:ext cx="0" cy="610036"/>
            </a:xfrm>
            <a:prstGeom prst="line">
              <a:avLst/>
            </a:prstGeom>
            <a:ln cap="flat" w="50800">
              <a:solidFill>
                <a:srgbClr val="FF0000"/>
              </a:solidFill>
              <a:prstDash val="solid"/>
              <a:headEnd type="none" len="sm" w="sm"/>
              <a:tailEnd type="none" len="sm" w="sm"/>
            </a:ln>
          </p:spPr>
        </p:sp>
        <p:sp>
          <p:nvSpPr>
            <p:cNvPr name="AutoShape 32" id="32"/>
            <p:cNvSpPr/>
            <p:nvPr/>
          </p:nvSpPr>
          <p:spPr>
            <a:xfrm>
              <a:off x="8698938" y="1365764"/>
              <a:ext cx="0" cy="610036"/>
            </a:xfrm>
            <a:prstGeom prst="line">
              <a:avLst/>
            </a:prstGeom>
            <a:ln cap="flat" w="50800">
              <a:solidFill>
                <a:srgbClr val="FF0000"/>
              </a:solidFill>
              <a:prstDash val="solid"/>
              <a:headEnd type="none" len="sm" w="sm"/>
              <a:tailEnd type="none" len="sm" w="sm"/>
            </a:ln>
          </p:spPr>
        </p:sp>
        <p:sp>
          <p:nvSpPr>
            <p:cNvPr name="AutoShape 33" id="33"/>
            <p:cNvSpPr/>
            <p:nvPr/>
          </p:nvSpPr>
          <p:spPr>
            <a:xfrm>
              <a:off x="9084941" y="1368231"/>
              <a:ext cx="0" cy="610036"/>
            </a:xfrm>
            <a:prstGeom prst="line">
              <a:avLst/>
            </a:prstGeom>
            <a:ln cap="flat" w="50800">
              <a:solidFill>
                <a:srgbClr val="FF0000"/>
              </a:solidFill>
              <a:prstDash val="solid"/>
              <a:headEnd type="none" len="sm" w="sm"/>
              <a:tailEnd type="none" len="sm" w="sm"/>
            </a:ln>
          </p:spPr>
        </p:sp>
        <p:sp>
          <p:nvSpPr>
            <p:cNvPr name="AutoShape 34" id="34"/>
            <p:cNvSpPr/>
            <p:nvPr/>
          </p:nvSpPr>
          <p:spPr>
            <a:xfrm>
              <a:off x="9480566" y="1365764"/>
              <a:ext cx="0" cy="610036"/>
            </a:xfrm>
            <a:prstGeom prst="line">
              <a:avLst/>
            </a:prstGeom>
            <a:ln cap="flat" w="50800">
              <a:solidFill>
                <a:srgbClr val="FF0000"/>
              </a:solidFill>
              <a:prstDash val="solid"/>
              <a:headEnd type="none" len="sm" w="sm"/>
              <a:tailEnd type="none" len="sm" w="sm"/>
            </a:ln>
          </p:spPr>
        </p:sp>
        <p:sp>
          <p:nvSpPr>
            <p:cNvPr name="AutoShape 35" id="35"/>
            <p:cNvSpPr/>
            <p:nvPr/>
          </p:nvSpPr>
          <p:spPr>
            <a:xfrm>
              <a:off x="9876190" y="1363297"/>
              <a:ext cx="0" cy="610036"/>
            </a:xfrm>
            <a:prstGeom prst="line">
              <a:avLst/>
            </a:prstGeom>
            <a:ln cap="flat" w="50800">
              <a:solidFill>
                <a:srgbClr val="FF0000"/>
              </a:solidFill>
              <a:prstDash val="solid"/>
              <a:headEnd type="none" len="sm" w="sm"/>
              <a:tailEnd type="none" len="sm" w="sm"/>
            </a:ln>
          </p:spPr>
        </p:sp>
        <p:sp>
          <p:nvSpPr>
            <p:cNvPr name="AutoShape 36" id="36"/>
            <p:cNvSpPr/>
            <p:nvPr/>
          </p:nvSpPr>
          <p:spPr>
            <a:xfrm>
              <a:off x="10252572" y="1363297"/>
              <a:ext cx="0" cy="610036"/>
            </a:xfrm>
            <a:prstGeom prst="line">
              <a:avLst/>
            </a:prstGeom>
            <a:ln cap="flat" w="50800">
              <a:solidFill>
                <a:srgbClr val="FF0000"/>
              </a:solidFill>
              <a:prstDash val="solid"/>
              <a:headEnd type="none" len="sm" w="sm"/>
              <a:tailEnd type="none" len="sm" w="sm"/>
            </a:ln>
          </p:spPr>
        </p:sp>
        <p:sp>
          <p:nvSpPr>
            <p:cNvPr name="AutoShape 37" id="37"/>
            <p:cNvSpPr/>
            <p:nvPr/>
          </p:nvSpPr>
          <p:spPr>
            <a:xfrm>
              <a:off x="10609712" y="1355896"/>
              <a:ext cx="0" cy="610036"/>
            </a:xfrm>
            <a:prstGeom prst="line">
              <a:avLst/>
            </a:prstGeom>
            <a:ln cap="flat" w="50800">
              <a:solidFill>
                <a:srgbClr val="FF0000"/>
              </a:solidFill>
              <a:prstDash val="solid"/>
              <a:headEnd type="none" len="sm" w="sm"/>
              <a:tailEnd type="none" len="sm" w="sm"/>
            </a:ln>
          </p:spPr>
        </p:sp>
        <p:sp>
          <p:nvSpPr>
            <p:cNvPr name="AutoShape 38" id="38"/>
            <p:cNvSpPr/>
            <p:nvPr/>
          </p:nvSpPr>
          <p:spPr>
            <a:xfrm>
              <a:off x="11005336" y="1355896"/>
              <a:ext cx="0" cy="610036"/>
            </a:xfrm>
            <a:prstGeom prst="line">
              <a:avLst/>
            </a:prstGeom>
            <a:ln cap="flat" w="50800">
              <a:solidFill>
                <a:srgbClr val="FF0000"/>
              </a:solidFill>
              <a:prstDash val="solid"/>
              <a:headEnd type="none" len="sm" w="sm"/>
              <a:tailEnd type="none" len="sm" w="sm"/>
            </a:ln>
          </p:spPr>
        </p:sp>
        <p:sp>
          <p:nvSpPr>
            <p:cNvPr name="AutoShape 39" id="39"/>
            <p:cNvSpPr/>
            <p:nvPr/>
          </p:nvSpPr>
          <p:spPr>
            <a:xfrm>
              <a:off x="11391339" y="1355896"/>
              <a:ext cx="0" cy="610036"/>
            </a:xfrm>
            <a:prstGeom prst="line">
              <a:avLst/>
            </a:prstGeom>
            <a:ln cap="flat" w="50800">
              <a:solidFill>
                <a:srgbClr val="FF0000"/>
              </a:solidFill>
              <a:prstDash val="solid"/>
              <a:headEnd type="none" len="sm" w="sm"/>
              <a:tailEnd type="none" len="sm" w="sm"/>
            </a:ln>
          </p:spPr>
        </p:sp>
        <p:sp>
          <p:nvSpPr>
            <p:cNvPr name="AutoShape 40" id="40"/>
            <p:cNvSpPr/>
            <p:nvPr/>
          </p:nvSpPr>
          <p:spPr>
            <a:xfrm>
              <a:off x="11758100" y="1368231"/>
              <a:ext cx="0" cy="610036"/>
            </a:xfrm>
            <a:prstGeom prst="line">
              <a:avLst/>
            </a:prstGeom>
            <a:ln cap="flat" w="50800">
              <a:solidFill>
                <a:srgbClr val="FF0000"/>
              </a:solidFill>
              <a:prstDash val="solid"/>
              <a:headEnd type="none" len="sm" w="sm"/>
              <a:tailEnd type="none" len="sm" w="sm"/>
            </a:ln>
          </p:spPr>
        </p:sp>
        <p:sp>
          <p:nvSpPr>
            <p:cNvPr name="AutoShape 41" id="41"/>
            <p:cNvSpPr/>
            <p:nvPr/>
          </p:nvSpPr>
          <p:spPr>
            <a:xfrm>
              <a:off x="6779504" y="1736749"/>
              <a:ext cx="0" cy="610036"/>
            </a:xfrm>
            <a:prstGeom prst="line">
              <a:avLst/>
            </a:prstGeom>
            <a:ln cap="flat" w="152400">
              <a:solidFill>
                <a:srgbClr val="C00000"/>
              </a:solidFill>
              <a:prstDash val="solid"/>
              <a:headEnd type="none" len="sm" w="sm"/>
              <a:tailEnd type="none" len="sm" w="sm"/>
            </a:ln>
          </p:spPr>
        </p:sp>
        <p:sp>
          <p:nvSpPr>
            <p:cNvPr name="TextBox 42" id="42"/>
            <p:cNvSpPr txBox="true"/>
            <p:nvPr/>
          </p:nvSpPr>
          <p:spPr>
            <a:xfrm rot="0">
              <a:off x="3453954" y="-123825"/>
              <a:ext cx="1072455" cy="733425"/>
            </a:xfrm>
            <a:prstGeom prst="rect">
              <a:avLst/>
            </a:prstGeom>
          </p:spPr>
          <p:txBody>
            <a:bodyPr anchor="t" rtlCol="false" tIns="0" lIns="0" bIns="0" rIns="0">
              <a:spAutoFit/>
            </a:bodyPr>
            <a:lstStyle/>
            <a:p>
              <a:pPr algn="ctr">
                <a:lnSpc>
                  <a:spcPts val="4200"/>
                </a:lnSpc>
              </a:pPr>
              <a:r>
                <a:rPr lang="en-US" sz="3000" b="true">
                  <a:solidFill>
                    <a:srgbClr val="900000"/>
                  </a:solidFill>
                  <a:latin typeface="Arial Bold"/>
                  <a:ea typeface="Arial Bold"/>
                  <a:cs typeface="Arial Bold"/>
                  <a:sym typeface="Arial Bold"/>
                </a:rPr>
                <a:t>BCE</a:t>
              </a:r>
            </a:p>
          </p:txBody>
        </p:sp>
        <p:sp>
          <p:nvSpPr>
            <p:cNvPr name="TextBox 43" id="43"/>
            <p:cNvSpPr txBox="true"/>
            <p:nvPr/>
          </p:nvSpPr>
          <p:spPr>
            <a:xfrm rot="0">
              <a:off x="9262692" y="-123825"/>
              <a:ext cx="705644" cy="733425"/>
            </a:xfrm>
            <a:prstGeom prst="rect">
              <a:avLst/>
            </a:prstGeom>
          </p:spPr>
          <p:txBody>
            <a:bodyPr anchor="t" rtlCol="false" tIns="0" lIns="0" bIns="0" rIns="0">
              <a:spAutoFit/>
            </a:bodyPr>
            <a:lstStyle/>
            <a:p>
              <a:pPr algn="ctr">
                <a:lnSpc>
                  <a:spcPts val="4200"/>
                </a:lnSpc>
              </a:pPr>
              <a:r>
                <a:rPr lang="en-US" sz="3000" b="true">
                  <a:solidFill>
                    <a:srgbClr val="FF0000"/>
                  </a:solidFill>
                  <a:latin typeface="Arial Bold"/>
                  <a:ea typeface="Arial Bold"/>
                  <a:cs typeface="Arial Bold"/>
                  <a:sym typeface="Arial Bold"/>
                </a:rPr>
                <a:t>CE</a:t>
              </a:r>
            </a:p>
          </p:txBody>
        </p:sp>
        <p:sp>
          <p:nvSpPr>
            <p:cNvPr name="TextBox 44" id="44"/>
            <p:cNvSpPr txBox="true"/>
            <p:nvPr/>
          </p:nvSpPr>
          <p:spPr>
            <a:xfrm rot="0">
              <a:off x="9234712" y="2369341"/>
              <a:ext cx="733623" cy="733425"/>
            </a:xfrm>
            <a:prstGeom prst="rect">
              <a:avLst/>
            </a:prstGeom>
          </p:spPr>
          <p:txBody>
            <a:bodyPr anchor="t" rtlCol="false" tIns="0" lIns="0" bIns="0" rIns="0">
              <a:spAutoFit/>
            </a:bodyPr>
            <a:lstStyle/>
            <a:p>
              <a:pPr algn="ctr">
                <a:lnSpc>
                  <a:spcPts val="4200"/>
                </a:lnSpc>
              </a:pPr>
              <a:r>
                <a:rPr lang="en-US" sz="3000" b="true">
                  <a:solidFill>
                    <a:srgbClr val="FF0000"/>
                  </a:solidFill>
                  <a:latin typeface="Arial Bold"/>
                  <a:ea typeface="Arial Bold"/>
                  <a:cs typeface="Arial Bold"/>
                  <a:sym typeface="Arial Bold"/>
                </a:rPr>
                <a:t>AD</a:t>
              </a:r>
            </a:p>
          </p:txBody>
        </p:sp>
        <p:sp>
          <p:nvSpPr>
            <p:cNvPr name="TextBox 45" id="45"/>
            <p:cNvSpPr txBox="true"/>
            <p:nvPr/>
          </p:nvSpPr>
          <p:spPr>
            <a:xfrm rot="0">
              <a:off x="3623370" y="2369341"/>
              <a:ext cx="733623" cy="733425"/>
            </a:xfrm>
            <a:prstGeom prst="rect">
              <a:avLst/>
            </a:prstGeom>
          </p:spPr>
          <p:txBody>
            <a:bodyPr anchor="t" rtlCol="false" tIns="0" lIns="0" bIns="0" rIns="0">
              <a:spAutoFit/>
            </a:bodyPr>
            <a:lstStyle/>
            <a:p>
              <a:pPr algn="ctr">
                <a:lnSpc>
                  <a:spcPts val="4200"/>
                </a:lnSpc>
              </a:pPr>
              <a:r>
                <a:rPr lang="en-US" sz="3000" b="true">
                  <a:solidFill>
                    <a:srgbClr val="900000"/>
                  </a:solidFill>
                  <a:latin typeface="Arial Bold"/>
                  <a:ea typeface="Arial Bold"/>
                  <a:cs typeface="Arial Bold"/>
                  <a:sym typeface="Arial Bold"/>
                </a:rPr>
                <a:t>BC</a:t>
              </a:r>
            </a:p>
          </p:txBody>
        </p:sp>
        <p:sp>
          <p:nvSpPr>
            <p:cNvPr name="TextBox 46" id="46"/>
            <p:cNvSpPr txBox="true"/>
            <p:nvPr/>
          </p:nvSpPr>
          <p:spPr>
            <a:xfrm rot="0">
              <a:off x="2622601" y="3188490"/>
              <a:ext cx="2765723" cy="316446"/>
            </a:xfrm>
            <a:prstGeom prst="rect">
              <a:avLst/>
            </a:prstGeom>
          </p:spPr>
          <p:txBody>
            <a:bodyPr anchor="t" rtlCol="false" tIns="0" lIns="0" bIns="0" rIns="0">
              <a:spAutoFit/>
            </a:bodyPr>
            <a:lstStyle/>
            <a:p>
              <a:pPr algn="ctr">
                <a:lnSpc>
                  <a:spcPts val="1000"/>
                </a:lnSpc>
              </a:pPr>
              <a:r>
                <a:rPr lang="en-US" b="true" sz="2000">
                  <a:solidFill>
                    <a:srgbClr val="900000"/>
                  </a:solidFill>
                  <a:latin typeface="Arial Bold"/>
                  <a:ea typeface="Arial Bold"/>
                  <a:cs typeface="Arial Bold"/>
                  <a:sym typeface="Arial Bold"/>
                </a:rPr>
                <a:t>BEFORE CHRIST</a:t>
              </a:r>
            </a:p>
          </p:txBody>
        </p:sp>
        <p:sp>
          <p:nvSpPr>
            <p:cNvPr name="TextBox 47" id="47"/>
            <p:cNvSpPr txBox="true"/>
            <p:nvPr/>
          </p:nvSpPr>
          <p:spPr>
            <a:xfrm rot="0">
              <a:off x="2042964" y="613903"/>
              <a:ext cx="3894435" cy="316446"/>
            </a:xfrm>
            <a:prstGeom prst="rect">
              <a:avLst/>
            </a:prstGeom>
          </p:spPr>
          <p:txBody>
            <a:bodyPr anchor="t" rtlCol="false" tIns="0" lIns="0" bIns="0" rIns="0">
              <a:spAutoFit/>
            </a:bodyPr>
            <a:lstStyle/>
            <a:p>
              <a:pPr algn="ctr">
                <a:lnSpc>
                  <a:spcPts val="1000"/>
                </a:lnSpc>
              </a:pPr>
              <a:r>
                <a:rPr lang="en-US" b="true" sz="2000">
                  <a:solidFill>
                    <a:srgbClr val="900000"/>
                  </a:solidFill>
                  <a:latin typeface="Arial Bold"/>
                  <a:ea typeface="Arial Bold"/>
                  <a:cs typeface="Arial Bold"/>
                  <a:sym typeface="Arial Bold"/>
                </a:rPr>
                <a:t>BEFORE COMMON ERA</a:t>
              </a:r>
            </a:p>
          </p:txBody>
        </p:sp>
        <p:sp>
          <p:nvSpPr>
            <p:cNvPr name="TextBox 48" id="48"/>
            <p:cNvSpPr txBox="true"/>
            <p:nvPr/>
          </p:nvSpPr>
          <p:spPr>
            <a:xfrm rot="0">
              <a:off x="8420920" y="613903"/>
              <a:ext cx="2389188" cy="316446"/>
            </a:xfrm>
            <a:prstGeom prst="rect">
              <a:avLst/>
            </a:prstGeom>
          </p:spPr>
          <p:txBody>
            <a:bodyPr anchor="t" rtlCol="false" tIns="0" lIns="0" bIns="0" rIns="0">
              <a:spAutoFit/>
            </a:bodyPr>
            <a:lstStyle/>
            <a:p>
              <a:pPr algn="ctr">
                <a:lnSpc>
                  <a:spcPts val="1000"/>
                </a:lnSpc>
              </a:pPr>
              <a:r>
                <a:rPr lang="en-US" b="true" sz="2000">
                  <a:solidFill>
                    <a:srgbClr val="FF0000"/>
                  </a:solidFill>
                  <a:latin typeface="Arial Bold"/>
                  <a:ea typeface="Arial Bold"/>
                  <a:cs typeface="Arial Bold"/>
                  <a:sym typeface="Arial Bold"/>
                </a:rPr>
                <a:t>COMMON ERA</a:t>
              </a:r>
            </a:p>
          </p:txBody>
        </p:sp>
        <p:sp>
          <p:nvSpPr>
            <p:cNvPr name="TextBox 49" id="49"/>
            <p:cNvSpPr txBox="true"/>
            <p:nvPr/>
          </p:nvSpPr>
          <p:spPr>
            <a:xfrm rot="0">
              <a:off x="8458524" y="3188490"/>
              <a:ext cx="2313980" cy="316446"/>
            </a:xfrm>
            <a:prstGeom prst="rect">
              <a:avLst/>
            </a:prstGeom>
          </p:spPr>
          <p:txBody>
            <a:bodyPr anchor="t" rtlCol="false" tIns="0" lIns="0" bIns="0" rIns="0">
              <a:spAutoFit/>
            </a:bodyPr>
            <a:lstStyle/>
            <a:p>
              <a:pPr algn="ctr">
                <a:lnSpc>
                  <a:spcPts val="1000"/>
                </a:lnSpc>
              </a:pPr>
              <a:r>
                <a:rPr lang="en-US" b="true" sz="2000">
                  <a:solidFill>
                    <a:srgbClr val="FF0000"/>
                  </a:solidFill>
                  <a:latin typeface="Arial Bold"/>
                  <a:ea typeface="Arial Bold"/>
                  <a:cs typeface="Arial Bold"/>
                  <a:sym typeface="Arial Bold"/>
                </a:rPr>
                <a:t>ANNO DOMINI</a:t>
              </a:r>
            </a:p>
          </p:txBody>
        </p:sp>
        <p:sp>
          <p:nvSpPr>
            <p:cNvPr name="TextBox 50" id="50"/>
            <p:cNvSpPr txBox="true"/>
            <p:nvPr/>
          </p:nvSpPr>
          <p:spPr>
            <a:xfrm rot="0">
              <a:off x="13223890" y="1588097"/>
              <a:ext cx="1034554" cy="385236"/>
            </a:xfrm>
            <a:prstGeom prst="rect">
              <a:avLst/>
            </a:prstGeom>
          </p:spPr>
          <p:txBody>
            <a:bodyPr anchor="t" rtlCol="false" tIns="0" lIns="0" bIns="0" rIns="0">
              <a:spAutoFit/>
            </a:bodyPr>
            <a:lstStyle/>
            <a:p>
              <a:pPr algn="ctr">
                <a:lnSpc>
                  <a:spcPts val="1250"/>
                </a:lnSpc>
              </a:pPr>
              <a:r>
                <a:rPr lang="en-US" b="true" sz="2500">
                  <a:solidFill>
                    <a:srgbClr val="FF0000"/>
                  </a:solidFill>
                  <a:latin typeface="Arial Bold"/>
                  <a:ea typeface="Arial Bold"/>
                  <a:cs typeface="Arial Bold"/>
                  <a:sym typeface="Arial Bold"/>
                </a:rPr>
                <a:t>NOW</a:t>
              </a:r>
            </a:p>
          </p:txBody>
        </p:sp>
        <p:sp>
          <p:nvSpPr>
            <p:cNvPr name="TextBox 51" id="51"/>
            <p:cNvSpPr txBox="true"/>
            <p:nvPr/>
          </p:nvSpPr>
          <p:spPr>
            <a:xfrm rot="-5400000">
              <a:off x="-1092065" y="1511165"/>
              <a:ext cx="2797965" cy="385236"/>
            </a:xfrm>
            <a:prstGeom prst="rect">
              <a:avLst/>
            </a:prstGeom>
          </p:spPr>
          <p:txBody>
            <a:bodyPr anchor="t" rtlCol="false" tIns="0" lIns="0" bIns="0" rIns="0">
              <a:spAutoFit/>
            </a:bodyPr>
            <a:lstStyle/>
            <a:p>
              <a:pPr algn="ctr">
                <a:lnSpc>
                  <a:spcPts val="1250"/>
                </a:lnSpc>
              </a:pPr>
              <a:r>
                <a:rPr lang="en-US" b="true" sz="2500">
                  <a:solidFill>
                    <a:srgbClr val="900000"/>
                  </a:solidFill>
                  <a:latin typeface="Arial Bold"/>
                  <a:ea typeface="Arial Bold"/>
                  <a:cs typeface="Arial Bold"/>
                  <a:sym typeface="Arial Bold"/>
                </a:rPr>
                <a:t>PREHISTORY</a:t>
              </a:r>
            </a:p>
          </p:txBody>
        </p:sp>
        <p:sp>
          <p:nvSpPr>
            <p:cNvPr name="TextBox 52" id="52"/>
            <p:cNvSpPr txBox="true"/>
            <p:nvPr/>
          </p:nvSpPr>
          <p:spPr>
            <a:xfrm rot="0">
              <a:off x="6140391" y="2483641"/>
              <a:ext cx="1324621" cy="1067859"/>
            </a:xfrm>
            <a:prstGeom prst="rect">
              <a:avLst/>
            </a:prstGeom>
          </p:spPr>
          <p:txBody>
            <a:bodyPr anchor="t" rtlCol="false" tIns="0" lIns="0" bIns="0" rIns="0">
              <a:spAutoFit/>
            </a:bodyPr>
            <a:lstStyle/>
            <a:p>
              <a:pPr algn="ctr">
                <a:lnSpc>
                  <a:spcPts val="2000"/>
                </a:lnSpc>
              </a:pPr>
              <a:r>
                <a:rPr lang="en-US" sz="2000">
                  <a:solidFill>
                    <a:srgbClr val="C00000"/>
                  </a:solidFill>
                  <a:latin typeface="Arial"/>
                  <a:ea typeface="Arial"/>
                  <a:cs typeface="Arial"/>
                  <a:sym typeface="Arial"/>
                </a:rPr>
                <a:t>BIRTH OF CHRIST</a:t>
              </a:r>
            </a:p>
          </p:txBody>
        </p:sp>
        <p:sp>
          <p:nvSpPr>
            <p:cNvPr name="TextBox 53" id="53"/>
            <p:cNvSpPr txBox="true"/>
            <p:nvPr/>
          </p:nvSpPr>
          <p:spPr>
            <a:xfrm rot="0">
              <a:off x="612198" y="1076912"/>
              <a:ext cx="926207"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1500 BCE</a:t>
              </a:r>
            </a:p>
          </p:txBody>
        </p:sp>
        <p:sp>
          <p:nvSpPr>
            <p:cNvPr name="TextBox 54" id="54"/>
            <p:cNvSpPr txBox="true"/>
            <p:nvPr/>
          </p:nvSpPr>
          <p:spPr>
            <a:xfrm rot="0">
              <a:off x="1235963" y="1994142"/>
              <a:ext cx="451941"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1400</a:t>
              </a:r>
            </a:p>
          </p:txBody>
        </p:sp>
        <p:sp>
          <p:nvSpPr>
            <p:cNvPr name="TextBox 55" id="55"/>
            <p:cNvSpPr txBox="true"/>
            <p:nvPr/>
          </p:nvSpPr>
          <p:spPr>
            <a:xfrm rot="0">
              <a:off x="12178216" y="1069511"/>
              <a:ext cx="790674"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1500 CE</a:t>
              </a:r>
            </a:p>
          </p:txBody>
        </p:sp>
        <p:sp>
          <p:nvSpPr>
            <p:cNvPr name="TextBox 56" id="56"/>
            <p:cNvSpPr txBox="true"/>
            <p:nvPr/>
          </p:nvSpPr>
          <p:spPr>
            <a:xfrm rot="0">
              <a:off x="1626059" y="1069511"/>
              <a:ext cx="451941"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1300</a:t>
              </a:r>
            </a:p>
          </p:txBody>
        </p:sp>
        <p:sp>
          <p:nvSpPr>
            <p:cNvPr name="TextBox 57" id="57"/>
            <p:cNvSpPr txBox="true"/>
            <p:nvPr/>
          </p:nvSpPr>
          <p:spPr>
            <a:xfrm rot="0">
              <a:off x="1955734" y="1994142"/>
              <a:ext cx="451941"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1200</a:t>
              </a:r>
            </a:p>
          </p:txBody>
        </p:sp>
        <p:sp>
          <p:nvSpPr>
            <p:cNvPr name="TextBox 58" id="58"/>
            <p:cNvSpPr txBox="true"/>
            <p:nvPr/>
          </p:nvSpPr>
          <p:spPr>
            <a:xfrm rot="0">
              <a:off x="2371230" y="1069511"/>
              <a:ext cx="451941"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1100</a:t>
              </a:r>
            </a:p>
          </p:txBody>
        </p:sp>
        <p:sp>
          <p:nvSpPr>
            <p:cNvPr name="TextBox 59" id="59"/>
            <p:cNvSpPr txBox="true"/>
            <p:nvPr/>
          </p:nvSpPr>
          <p:spPr>
            <a:xfrm rot="0">
              <a:off x="3198256" y="1069511"/>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900</a:t>
              </a:r>
            </a:p>
          </p:txBody>
        </p:sp>
        <p:sp>
          <p:nvSpPr>
            <p:cNvPr name="TextBox 60" id="60"/>
            <p:cNvSpPr txBox="true"/>
            <p:nvPr/>
          </p:nvSpPr>
          <p:spPr>
            <a:xfrm rot="0">
              <a:off x="3968827" y="1069511"/>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700</a:t>
              </a:r>
            </a:p>
          </p:txBody>
        </p:sp>
        <p:sp>
          <p:nvSpPr>
            <p:cNvPr name="TextBox 61" id="61"/>
            <p:cNvSpPr txBox="true"/>
            <p:nvPr/>
          </p:nvSpPr>
          <p:spPr>
            <a:xfrm rot="0">
              <a:off x="4739397" y="1069511"/>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500</a:t>
              </a:r>
            </a:p>
          </p:txBody>
        </p:sp>
        <p:sp>
          <p:nvSpPr>
            <p:cNvPr name="TextBox 62" id="62"/>
            <p:cNvSpPr txBox="true"/>
            <p:nvPr/>
          </p:nvSpPr>
          <p:spPr>
            <a:xfrm rot="0">
              <a:off x="5509968" y="1069511"/>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300</a:t>
              </a:r>
            </a:p>
          </p:txBody>
        </p:sp>
        <p:sp>
          <p:nvSpPr>
            <p:cNvPr name="TextBox 63" id="63"/>
            <p:cNvSpPr txBox="true"/>
            <p:nvPr/>
          </p:nvSpPr>
          <p:spPr>
            <a:xfrm rot="0">
              <a:off x="6280539" y="1069511"/>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100</a:t>
              </a:r>
            </a:p>
          </p:txBody>
        </p:sp>
        <p:sp>
          <p:nvSpPr>
            <p:cNvPr name="TextBox 64" id="64"/>
            <p:cNvSpPr txBox="true"/>
            <p:nvPr/>
          </p:nvSpPr>
          <p:spPr>
            <a:xfrm rot="0">
              <a:off x="7051109" y="1069511"/>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100</a:t>
              </a:r>
            </a:p>
          </p:txBody>
        </p:sp>
        <p:sp>
          <p:nvSpPr>
            <p:cNvPr name="TextBox 65" id="65"/>
            <p:cNvSpPr txBox="true"/>
            <p:nvPr/>
          </p:nvSpPr>
          <p:spPr>
            <a:xfrm rot="0">
              <a:off x="7790266" y="1069511"/>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300</a:t>
              </a:r>
            </a:p>
          </p:txBody>
        </p:sp>
        <p:sp>
          <p:nvSpPr>
            <p:cNvPr name="TextBox 66" id="66"/>
            <p:cNvSpPr txBox="true"/>
            <p:nvPr/>
          </p:nvSpPr>
          <p:spPr>
            <a:xfrm rot="0">
              <a:off x="8529423" y="1069511"/>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500</a:t>
              </a:r>
            </a:p>
          </p:txBody>
        </p:sp>
        <p:sp>
          <p:nvSpPr>
            <p:cNvPr name="TextBox 67" id="67"/>
            <p:cNvSpPr txBox="true"/>
            <p:nvPr/>
          </p:nvSpPr>
          <p:spPr>
            <a:xfrm rot="0">
              <a:off x="9331672" y="1069511"/>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700</a:t>
              </a:r>
            </a:p>
          </p:txBody>
        </p:sp>
        <p:sp>
          <p:nvSpPr>
            <p:cNvPr name="TextBox 68" id="68"/>
            <p:cNvSpPr txBox="true"/>
            <p:nvPr/>
          </p:nvSpPr>
          <p:spPr>
            <a:xfrm rot="0">
              <a:off x="10071093" y="1069511"/>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900</a:t>
              </a:r>
            </a:p>
          </p:txBody>
        </p:sp>
        <p:sp>
          <p:nvSpPr>
            <p:cNvPr name="TextBox 69" id="69"/>
            <p:cNvSpPr txBox="true"/>
            <p:nvPr/>
          </p:nvSpPr>
          <p:spPr>
            <a:xfrm rot="0">
              <a:off x="10779365" y="1069511"/>
              <a:ext cx="451941"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1100</a:t>
              </a:r>
            </a:p>
          </p:txBody>
        </p:sp>
        <p:sp>
          <p:nvSpPr>
            <p:cNvPr name="TextBox 70" id="70"/>
            <p:cNvSpPr txBox="true"/>
            <p:nvPr/>
          </p:nvSpPr>
          <p:spPr>
            <a:xfrm rot="0">
              <a:off x="11532129" y="1069511"/>
              <a:ext cx="451941"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1300</a:t>
              </a:r>
            </a:p>
          </p:txBody>
        </p:sp>
        <p:sp>
          <p:nvSpPr>
            <p:cNvPr name="TextBox 71" id="71"/>
            <p:cNvSpPr txBox="true"/>
            <p:nvPr/>
          </p:nvSpPr>
          <p:spPr>
            <a:xfrm rot="0">
              <a:off x="2716683" y="1994142"/>
              <a:ext cx="451941"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1000</a:t>
              </a:r>
            </a:p>
          </p:txBody>
        </p:sp>
        <p:sp>
          <p:nvSpPr>
            <p:cNvPr name="TextBox 72" id="72"/>
            <p:cNvSpPr txBox="true"/>
            <p:nvPr/>
          </p:nvSpPr>
          <p:spPr>
            <a:xfrm rot="0">
              <a:off x="3572573" y="1994142"/>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800</a:t>
              </a:r>
            </a:p>
          </p:txBody>
        </p:sp>
        <p:sp>
          <p:nvSpPr>
            <p:cNvPr name="TextBox 73" id="73"/>
            <p:cNvSpPr txBox="true"/>
            <p:nvPr/>
          </p:nvSpPr>
          <p:spPr>
            <a:xfrm rot="0">
              <a:off x="4372007" y="1994142"/>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600</a:t>
              </a:r>
            </a:p>
          </p:txBody>
        </p:sp>
        <p:sp>
          <p:nvSpPr>
            <p:cNvPr name="TextBox 74" id="74"/>
            <p:cNvSpPr txBox="true"/>
            <p:nvPr/>
          </p:nvSpPr>
          <p:spPr>
            <a:xfrm rot="0">
              <a:off x="5103501" y="1994142"/>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400</a:t>
              </a:r>
            </a:p>
          </p:txBody>
        </p:sp>
        <p:sp>
          <p:nvSpPr>
            <p:cNvPr name="TextBox 75" id="75"/>
            <p:cNvSpPr txBox="true"/>
            <p:nvPr/>
          </p:nvSpPr>
          <p:spPr>
            <a:xfrm rot="0">
              <a:off x="5875507" y="1994142"/>
              <a:ext cx="339030" cy="286385"/>
            </a:xfrm>
            <a:prstGeom prst="rect">
              <a:avLst/>
            </a:prstGeom>
          </p:spPr>
          <p:txBody>
            <a:bodyPr anchor="t" rtlCol="false" tIns="0" lIns="0" bIns="0" rIns="0">
              <a:spAutoFit/>
            </a:bodyPr>
            <a:lstStyle/>
            <a:p>
              <a:pPr algn="ctr">
                <a:lnSpc>
                  <a:spcPts val="1679"/>
                </a:lnSpc>
              </a:pPr>
              <a:r>
                <a:rPr lang="en-US" sz="1200">
                  <a:solidFill>
                    <a:srgbClr val="900000"/>
                  </a:solidFill>
                  <a:latin typeface="Arial"/>
                  <a:ea typeface="Arial"/>
                  <a:cs typeface="Arial"/>
                  <a:sym typeface="Arial"/>
                </a:rPr>
                <a:t>200</a:t>
              </a:r>
            </a:p>
          </p:txBody>
        </p:sp>
        <p:sp>
          <p:nvSpPr>
            <p:cNvPr name="TextBox 76" id="76"/>
            <p:cNvSpPr txBox="true"/>
            <p:nvPr/>
          </p:nvSpPr>
          <p:spPr>
            <a:xfrm rot="0">
              <a:off x="6703304" y="451978"/>
              <a:ext cx="188317" cy="478367"/>
            </a:xfrm>
            <a:prstGeom prst="rect">
              <a:avLst/>
            </a:prstGeom>
          </p:spPr>
          <p:txBody>
            <a:bodyPr anchor="t" rtlCol="false" tIns="0" lIns="0" bIns="0" rIns="0">
              <a:spAutoFit/>
            </a:bodyPr>
            <a:lstStyle/>
            <a:p>
              <a:pPr algn="ctr">
                <a:lnSpc>
                  <a:spcPts val="2799"/>
                </a:lnSpc>
              </a:pPr>
              <a:r>
                <a:rPr lang="en-US" sz="1999" b="true">
                  <a:solidFill>
                    <a:srgbClr val="C00000"/>
                  </a:solidFill>
                  <a:latin typeface="Arial Bold"/>
                  <a:ea typeface="Arial Bold"/>
                  <a:cs typeface="Arial Bold"/>
                  <a:sym typeface="Arial Bold"/>
                </a:rPr>
                <a:t>1</a:t>
              </a:r>
            </a:p>
          </p:txBody>
        </p:sp>
        <p:sp>
          <p:nvSpPr>
            <p:cNvPr name="TextBox 77" id="77"/>
            <p:cNvSpPr txBox="true"/>
            <p:nvPr/>
          </p:nvSpPr>
          <p:spPr>
            <a:xfrm rot="0">
              <a:off x="7374877" y="1994142"/>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200</a:t>
              </a:r>
            </a:p>
          </p:txBody>
        </p:sp>
        <p:sp>
          <p:nvSpPr>
            <p:cNvPr name="TextBox 78" id="78"/>
            <p:cNvSpPr txBox="true"/>
            <p:nvPr/>
          </p:nvSpPr>
          <p:spPr>
            <a:xfrm rot="0">
              <a:off x="8127641" y="1994142"/>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400</a:t>
              </a:r>
            </a:p>
          </p:txBody>
        </p:sp>
        <p:sp>
          <p:nvSpPr>
            <p:cNvPr name="TextBox 79" id="79"/>
            <p:cNvSpPr txBox="true"/>
            <p:nvPr/>
          </p:nvSpPr>
          <p:spPr>
            <a:xfrm rot="0">
              <a:off x="8895682" y="1994142"/>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600</a:t>
              </a:r>
            </a:p>
          </p:txBody>
        </p:sp>
        <p:sp>
          <p:nvSpPr>
            <p:cNvPr name="TextBox 80" id="80"/>
            <p:cNvSpPr txBox="true"/>
            <p:nvPr/>
          </p:nvSpPr>
          <p:spPr>
            <a:xfrm rot="0">
              <a:off x="9666512" y="1994142"/>
              <a:ext cx="339030"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800</a:t>
              </a:r>
            </a:p>
          </p:txBody>
        </p:sp>
        <p:sp>
          <p:nvSpPr>
            <p:cNvPr name="TextBox 81" id="81"/>
            <p:cNvSpPr txBox="true"/>
            <p:nvPr/>
          </p:nvSpPr>
          <p:spPr>
            <a:xfrm rot="0">
              <a:off x="10383741" y="1994142"/>
              <a:ext cx="451941"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1000</a:t>
              </a:r>
            </a:p>
          </p:txBody>
        </p:sp>
        <p:sp>
          <p:nvSpPr>
            <p:cNvPr name="TextBox 82" id="82"/>
            <p:cNvSpPr txBox="true"/>
            <p:nvPr/>
          </p:nvSpPr>
          <p:spPr>
            <a:xfrm rot="0">
              <a:off x="11139968" y="1994142"/>
              <a:ext cx="451941"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1200</a:t>
              </a:r>
            </a:p>
          </p:txBody>
        </p:sp>
        <p:sp>
          <p:nvSpPr>
            <p:cNvPr name="TextBox 83" id="83"/>
            <p:cNvSpPr txBox="true"/>
            <p:nvPr/>
          </p:nvSpPr>
          <p:spPr>
            <a:xfrm rot="0">
              <a:off x="11908341" y="1994142"/>
              <a:ext cx="451941" cy="286385"/>
            </a:xfrm>
            <a:prstGeom prst="rect">
              <a:avLst/>
            </a:prstGeom>
          </p:spPr>
          <p:txBody>
            <a:bodyPr anchor="t" rtlCol="false" tIns="0" lIns="0" bIns="0" rIns="0">
              <a:spAutoFit/>
            </a:bodyPr>
            <a:lstStyle/>
            <a:p>
              <a:pPr algn="ctr">
                <a:lnSpc>
                  <a:spcPts val="1679"/>
                </a:lnSpc>
              </a:pPr>
              <a:r>
                <a:rPr lang="en-US" sz="1200">
                  <a:solidFill>
                    <a:srgbClr val="FF0000"/>
                  </a:solidFill>
                  <a:latin typeface="Arial"/>
                  <a:ea typeface="Arial"/>
                  <a:cs typeface="Arial"/>
                  <a:sym typeface="Arial"/>
                </a:rPr>
                <a:t>1400</a:t>
              </a:r>
            </a:p>
          </p:txBody>
        </p:sp>
      </p:grpSp>
      <p:graphicFrame>
        <p:nvGraphicFramePr>
          <p:cNvPr name="Table 84" id="84"/>
          <p:cNvGraphicFramePr>
            <a:graphicFrameLocks noGrp="true"/>
          </p:cNvGraphicFramePr>
          <p:nvPr/>
        </p:nvGraphicFramePr>
        <p:xfrm>
          <a:off x="921183" y="7026292"/>
          <a:ext cx="4718839" cy="2085975"/>
        </p:xfrm>
        <a:graphic>
          <a:graphicData uri="http://schemas.openxmlformats.org/drawingml/2006/table">
            <a:tbl>
              <a:tblPr/>
              <a:tblGrid>
                <a:gridCol w="1572946"/>
                <a:gridCol w="1572946"/>
                <a:gridCol w="1572946"/>
              </a:tblGrid>
              <a:tr h="417195">
                <a:tc>
                  <a:txBody>
                    <a:bodyPr anchor="t" rtlCol="false"/>
                    <a:lstStyle/>
                    <a:p>
                      <a:pPr algn="ctr">
                        <a:lnSpc>
                          <a:spcPts val="2800"/>
                        </a:lnSpc>
                        <a:defRPr/>
                      </a:pPr>
                      <a:r>
                        <a:rPr lang="en-US" sz="2000" b="true">
                          <a:solidFill>
                            <a:srgbClr val="FFFFFF"/>
                          </a:solidFill>
                          <a:latin typeface="Arial Bold"/>
                          <a:ea typeface="Arial Bold"/>
                          <a:cs typeface="Arial Bold"/>
                          <a:sym typeface="Arial Bold"/>
                        </a:rPr>
                        <a:t>Century</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solidFill>
                      <a:srgbClr val="FF0000"/>
                    </a:solidFill>
                  </a:tcPr>
                </a:tc>
                <a:tc>
                  <a:txBody>
                    <a:bodyPr anchor="t" rtlCol="false"/>
                    <a:lstStyle/>
                    <a:p>
                      <a:pPr algn="ctr">
                        <a:lnSpc>
                          <a:spcPts val="2800"/>
                        </a:lnSpc>
                        <a:defRPr/>
                      </a:pPr>
                      <a:r>
                        <a:rPr lang="en-US" sz="2000" b="true">
                          <a:solidFill>
                            <a:srgbClr val="FFFFFF"/>
                          </a:solidFill>
                          <a:latin typeface="Arial Bold"/>
                          <a:ea typeface="Arial Bold"/>
                          <a:cs typeface="Arial Bold"/>
                          <a:sym typeface="Arial Bold"/>
                        </a:rPr>
                        <a:t>Starts</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solidFill>
                      <a:srgbClr val="FF0000"/>
                    </a:solidFill>
                  </a:tcPr>
                </a:tc>
                <a:tc>
                  <a:txBody>
                    <a:bodyPr anchor="t" rtlCol="false"/>
                    <a:lstStyle/>
                    <a:p>
                      <a:pPr algn="ctr">
                        <a:lnSpc>
                          <a:spcPts val="2800"/>
                        </a:lnSpc>
                        <a:defRPr/>
                      </a:pPr>
                      <a:r>
                        <a:rPr lang="en-US" sz="2000" b="true">
                          <a:solidFill>
                            <a:srgbClr val="FFFFFF"/>
                          </a:solidFill>
                          <a:latin typeface="Arial Bold"/>
                          <a:ea typeface="Arial Bold"/>
                          <a:cs typeface="Arial Bold"/>
                          <a:sym typeface="Arial Bold"/>
                        </a:rPr>
                        <a:t>Ends</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solidFill>
                      <a:srgbClr val="FF0000"/>
                    </a:solidFill>
                  </a:tcPr>
                </a:tc>
              </a:tr>
              <a:tr h="417195">
                <a:tc>
                  <a:txBody>
                    <a:bodyPr anchor="t" rtlCol="false"/>
                    <a:lstStyle/>
                    <a:p>
                      <a:pPr algn="ctr">
                        <a:lnSpc>
                          <a:spcPts val="2800"/>
                        </a:lnSpc>
                        <a:defRPr/>
                      </a:pPr>
                      <a:r>
                        <a:rPr lang="en-US" sz="2000">
                          <a:solidFill>
                            <a:srgbClr val="000000"/>
                          </a:solidFill>
                          <a:latin typeface="Arial"/>
                          <a:ea typeface="Arial"/>
                          <a:cs typeface="Arial"/>
                          <a:sym typeface="Arial"/>
                        </a:rPr>
                        <a:t>6th Cen BC</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599</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500</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r>
              <a:tr h="417195">
                <a:tc>
                  <a:txBody>
                    <a:bodyPr anchor="t" rtlCol="false"/>
                    <a:lstStyle/>
                    <a:p>
                      <a:pPr algn="ctr">
                        <a:lnSpc>
                          <a:spcPts val="2800"/>
                        </a:lnSpc>
                        <a:defRPr/>
                      </a:pPr>
                      <a:r>
                        <a:rPr lang="en-US" sz="2000">
                          <a:solidFill>
                            <a:srgbClr val="000000"/>
                          </a:solidFill>
                          <a:latin typeface="Arial"/>
                          <a:ea typeface="Arial"/>
                          <a:cs typeface="Arial"/>
                          <a:sym typeface="Arial"/>
                        </a:rPr>
                        <a:t>12th Cen BC</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1199</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1100</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r>
              <a:tr h="417195">
                <a:tc>
                  <a:txBody>
                    <a:bodyPr anchor="t" rtlCol="false"/>
                    <a:lstStyle/>
                    <a:p>
                      <a:pPr algn="ctr">
                        <a:lnSpc>
                          <a:spcPts val="2800"/>
                        </a:lnSpc>
                        <a:defRPr/>
                      </a:pPr>
                      <a:r>
                        <a:rPr lang="en-US" sz="2000">
                          <a:solidFill>
                            <a:srgbClr val="000000"/>
                          </a:solidFill>
                          <a:latin typeface="Arial"/>
                          <a:ea typeface="Arial"/>
                          <a:cs typeface="Arial"/>
                          <a:sym typeface="Arial"/>
                        </a:rPr>
                        <a:t>20th Cen AD</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1900</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1999</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r>
              <a:tr h="417195">
                <a:tc>
                  <a:txBody>
                    <a:bodyPr anchor="t" rtlCol="false"/>
                    <a:lstStyle/>
                    <a:p>
                      <a:pPr algn="ctr">
                        <a:lnSpc>
                          <a:spcPts val="2800"/>
                        </a:lnSpc>
                        <a:defRPr/>
                      </a:pPr>
                      <a:r>
                        <a:rPr lang="en-US" sz="2000">
                          <a:solidFill>
                            <a:srgbClr val="000000"/>
                          </a:solidFill>
                          <a:latin typeface="Arial"/>
                          <a:ea typeface="Arial"/>
                          <a:cs typeface="Arial"/>
                          <a:sym typeface="Arial"/>
                        </a:rPr>
                        <a:t>21st Cen AD</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2000</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rial"/>
                          <a:ea typeface="Arial"/>
                          <a:cs typeface="Arial"/>
                          <a:sym typeface="Arial"/>
                        </a:rPr>
                        <a:t>2099</a:t>
                      </a:r>
                      <a:endParaRPr lang="en-US" sz="1100"/>
                    </a:p>
                  </a:txBody>
                  <a:tcPr marL="0" marR="0" marT="0" marB="0" anchor="ctr">
                    <a:lnL cmpd="sng" algn="ctr" cap="flat" w="38100">
                      <a:solidFill>
                        <a:srgbClr val="900000"/>
                      </a:solidFill>
                      <a:prstDash val="solid"/>
                      <a:round/>
                      <a:headEnd type="none" w="med" len="med"/>
                      <a:tailEnd type="none" w="med" len="med"/>
                    </a:lnL>
                    <a:lnR cmpd="sng" algn="ctr" cap="flat" w="38100">
                      <a:solidFill>
                        <a:srgbClr val="900000"/>
                      </a:solidFill>
                      <a:prstDash val="solid"/>
                      <a:round/>
                      <a:headEnd type="none" w="med" len="med"/>
                      <a:tailEnd type="none" w="med" len="med"/>
                    </a:lnR>
                    <a:lnT cmpd="sng" algn="ctr" cap="flat" w="38100">
                      <a:solidFill>
                        <a:srgbClr val="900000"/>
                      </a:solidFill>
                      <a:prstDash val="solid"/>
                      <a:round/>
                      <a:headEnd type="none" w="med" len="med"/>
                      <a:tailEnd type="none" w="med" len="med"/>
                    </a:lnT>
                    <a:lnB cmpd="sng" algn="ctr" cap="flat" w="38100">
                      <a:solidFill>
                        <a:srgbClr val="900000"/>
                      </a:solidFill>
                      <a:prstDash val="solid"/>
                      <a:round/>
                      <a:headEnd type="none" w="med" len="med"/>
                      <a:tailEnd type="none" w="med" len="med"/>
                    </a:lnB>
                  </a:tcPr>
                </a:tc>
              </a:tr>
            </a:tbl>
          </a:graphicData>
        </a:graphic>
      </p:graphicFrame>
      <p:sp>
        <p:nvSpPr>
          <p:cNvPr name="TextBox 85" id="85"/>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6" id="8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grpSp>
        <p:nvGrpSpPr>
          <p:cNvPr name="Group 87" id="87"/>
          <p:cNvGrpSpPr/>
          <p:nvPr/>
        </p:nvGrpSpPr>
        <p:grpSpPr>
          <a:xfrm rot="0">
            <a:off x="11383909" y="9756776"/>
            <a:ext cx="5555351" cy="530224"/>
            <a:chOff x="0" y="0"/>
            <a:chExt cx="7407135" cy="706965"/>
          </a:xfrm>
        </p:grpSpPr>
        <p:sp>
          <p:nvSpPr>
            <p:cNvPr name="Freeform 88" id="8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9" id="8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0" id="9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1" id="9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2" id="9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3" id="9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1.6: REINTERPRETING HISTORY</a:t>
            </a:r>
          </a:p>
        </p:txBody>
      </p:sp>
      <p:sp>
        <p:nvSpPr>
          <p:cNvPr name="TextBox 4" id="4"/>
          <p:cNvSpPr txBox="true"/>
          <p:nvPr/>
        </p:nvSpPr>
        <p:spPr>
          <a:xfrm rot="0">
            <a:off x="18" y="3796666"/>
            <a:ext cx="18287982" cy="1293494"/>
          </a:xfrm>
          <a:prstGeom prst="rect">
            <a:avLst/>
          </a:prstGeom>
        </p:spPr>
        <p:txBody>
          <a:bodyPr anchor="t" rtlCol="false" tIns="0" lIns="0" bIns="0" rIns="0">
            <a:spAutoFit/>
          </a:bodyPr>
          <a:lstStyle/>
          <a:p>
            <a:pPr algn="ctr">
              <a:lnSpc>
                <a:spcPts val="10004"/>
              </a:lnSpc>
            </a:pPr>
            <a:r>
              <a:rPr lang="en-US" sz="8699" spc="2609">
                <a:solidFill>
                  <a:srgbClr val="FFFFFF"/>
                </a:solidFill>
                <a:latin typeface="Daydream"/>
                <a:ea typeface="Daydream"/>
                <a:cs typeface="Daydream"/>
                <a:sym typeface="Daydream"/>
              </a:rPr>
              <a:t>1.6: Reinterpreting History</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9" y="9784150"/>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Reinterpretation</a:t>
            </a:r>
          </a:p>
        </p:txBody>
      </p:sp>
      <p:sp>
        <p:nvSpPr>
          <p:cNvPr name="TextBox 9" id="9"/>
          <p:cNvSpPr txBox="true"/>
          <p:nvPr/>
        </p:nvSpPr>
        <p:spPr>
          <a:xfrm rot="0">
            <a:off x="1028700" y="2120899"/>
            <a:ext cx="15609955" cy="5743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Over time a new piece of evidence may emerge which may lead to an event or time in history being reinterpreted.</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Reinterpretation </a:t>
            </a:r>
            <a:r>
              <a:rPr lang="en-US" sz="2500">
                <a:solidFill>
                  <a:srgbClr val="000000"/>
                </a:solidFill>
                <a:latin typeface="Arial"/>
                <a:ea typeface="Arial"/>
                <a:cs typeface="Arial"/>
                <a:sym typeface="Arial"/>
              </a:rPr>
              <a:t>means </a:t>
            </a:r>
            <a:r>
              <a:rPr lang="en-US" sz="2500" u="sng">
                <a:solidFill>
                  <a:srgbClr val="FF0000"/>
                </a:solidFill>
                <a:latin typeface="Arial"/>
                <a:ea typeface="Arial"/>
                <a:cs typeface="Arial"/>
                <a:sym typeface="Arial"/>
              </a:rPr>
              <a:t>to see something in a new or different light</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New evidence sometimes creates doubt about what we believed to have happened during events and needs to be carefully studied.</a:t>
            </a:r>
          </a:p>
          <a:p>
            <a:pPr algn="just" marL="539754" indent="-269877" lvl="1">
              <a:lnSpc>
                <a:spcPts val="3750"/>
              </a:lnSpc>
              <a:buFont typeface="Arial"/>
              <a:buChar char="•"/>
            </a:pPr>
            <a:r>
              <a:rPr lang="en-US" sz="2500">
                <a:solidFill>
                  <a:srgbClr val="000000"/>
                </a:solidFill>
                <a:latin typeface="Arial"/>
                <a:ea typeface="Arial"/>
                <a:cs typeface="Arial"/>
                <a:sym typeface="Arial"/>
              </a:rPr>
              <a:t>One example is the sinking of the Titanic in 1912.</a:t>
            </a:r>
          </a:p>
          <a:p>
            <a:pPr algn="just" marL="1079509" indent="-359836" lvl="2">
              <a:lnSpc>
                <a:spcPts val="3750"/>
              </a:lnSpc>
              <a:buFont typeface="Arial"/>
              <a:buChar char="⚬"/>
            </a:pPr>
            <a:r>
              <a:rPr lang="en-US" sz="2500">
                <a:solidFill>
                  <a:srgbClr val="000000"/>
                </a:solidFill>
                <a:latin typeface="Arial"/>
                <a:ea typeface="Arial"/>
                <a:cs typeface="Arial"/>
                <a:sym typeface="Arial"/>
              </a:rPr>
              <a:t>New evidence has revealed that a fire weakened the hull, making it easier for the iceberg to breach the metal.</a:t>
            </a:r>
          </a:p>
          <a:p>
            <a:pPr algn="just" marL="539754" indent="-269877" lvl="1">
              <a:lnSpc>
                <a:spcPts val="3750"/>
              </a:lnSpc>
              <a:buFont typeface="Arial"/>
              <a:buChar char="•"/>
            </a:pPr>
            <a:r>
              <a:rPr lang="en-US" sz="2500">
                <a:solidFill>
                  <a:srgbClr val="000000"/>
                </a:solidFill>
                <a:latin typeface="Arial"/>
                <a:ea typeface="Arial"/>
                <a:cs typeface="Arial"/>
                <a:sym typeface="Arial"/>
              </a:rPr>
              <a:t>Another example is the role of women in the War of Independence.</a:t>
            </a:r>
          </a:p>
          <a:p>
            <a:pPr algn="just" marL="1079509" indent="-359836" lvl="2">
              <a:lnSpc>
                <a:spcPts val="3750"/>
              </a:lnSpc>
              <a:buFont typeface="Arial"/>
              <a:buChar char="⚬"/>
            </a:pPr>
            <a:r>
              <a:rPr lang="en-US" sz="2500">
                <a:solidFill>
                  <a:srgbClr val="000000"/>
                </a:solidFill>
                <a:latin typeface="Arial"/>
                <a:ea typeface="Arial"/>
                <a:cs typeface="Arial"/>
                <a:sym typeface="Arial"/>
              </a:rPr>
              <a:t>For decades, the role of women in the war was not widely recognised nor celebrated by people in the Irish State. However new evidence has uncovered the crucial role played by women in the struggle for Irish independence such as providing safe houses, distributing money, smuggling, and spying. </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Introduction</a:t>
            </a:r>
          </a:p>
        </p:txBody>
      </p:sp>
      <p:sp>
        <p:nvSpPr>
          <p:cNvPr name="TextBox 9" id="9"/>
          <p:cNvSpPr txBox="true"/>
          <p:nvPr/>
        </p:nvSpPr>
        <p:spPr>
          <a:xfrm rot="0">
            <a:off x="1028700" y="2092324"/>
            <a:ext cx="15609955" cy="2895600"/>
          </a:xfrm>
          <a:prstGeom prst="rect">
            <a:avLst/>
          </a:prstGeom>
        </p:spPr>
        <p:txBody>
          <a:bodyPr anchor="t" rtlCol="false" tIns="0" lIns="0" bIns="0" rIns="0">
            <a:spAutoFit/>
          </a:bodyPr>
          <a:lstStyle/>
          <a:p>
            <a:pPr algn="just">
              <a:lnSpc>
                <a:spcPts val="4500"/>
              </a:lnSpc>
            </a:pPr>
            <a:r>
              <a:rPr lang="en-US" sz="3000">
                <a:solidFill>
                  <a:srgbClr val="000000"/>
                </a:solidFill>
                <a:latin typeface="Arial"/>
                <a:ea typeface="Arial"/>
                <a:cs typeface="Arial"/>
                <a:sym typeface="Arial"/>
              </a:rPr>
              <a:t>Before we begin to learn about different events and people in the past, it is important to learn about what history is and why we study history. Historians and archaeologists are some of the people involved in the study of history. They often work together and both are essential to our understanding of the past. In this chapter, we will learn about the historian and the work that they do.</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8, Artefact 2nd Edition)</a:t>
            </a:r>
          </a:p>
        </p:txBody>
      </p:sp>
      <p:sp>
        <p:nvSpPr>
          <p:cNvPr name="TextBox 9" id="9"/>
          <p:cNvSpPr txBox="true"/>
          <p:nvPr/>
        </p:nvSpPr>
        <p:spPr>
          <a:xfrm rot="0">
            <a:off x="1028700" y="2044699"/>
            <a:ext cx="15609955" cy="4619625"/>
          </a:xfrm>
          <a:prstGeom prst="rect">
            <a:avLst/>
          </a:prstGeom>
        </p:spPr>
        <p:txBody>
          <a:bodyPr anchor="t" rtlCol="false" tIns="0" lIns="0" bIns="0" rIns="0">
            <a:spAutoFit/>
          </a:bodyPr>
          <a:lstStyle/>
          <a:p>
            <a:pPr algn="just" marL="863601" indent="-431801" lvl="1">
              <a:lnSpc>
                <a:spcPts val="6000"/>
              </a:lnSpc>
              <a:buAutoNum type="arabicPeriod" startAt="1"/>
            </a:pPr>
            <a:r>
              <a:rPr lang="en-US" sz="4000">
                <a:solidFill>
                  <a:srgbClr val="0DA33B"/>
                </a:solidFill>
                <a:latin typeface="Arial"/>
                <a:ea typeface="Arial"/>
                <a:cs typeface="Arial"/>
                <a:sym typeface="Arial"/>
              </a:rPr>
              <a:t>Explain the term </a:t>
            </a:r>
            <a:r>
              <a:rPr lang="en-US" sz="4000" i="true">
                <a:solidFill>
                  <a:srgbClr val="0DA33B"/>
                </a:solidFill>
                <a:latin typeface="Arial Italics"/>
                <a:ea typeface="Arial Italics"/>
                <a:cs typeface="Arial Italics"/>
                <a:sym typeface="Arial Italics"/>
              </a:rPr>
              <a:t>chronology</a:t>
            </a:r>
            <a:r>
              <a:rPr lang="en-US" sz="4000">
                <a:solidFill>
                  <a:srgbClr val="0DA33B"/>
                </a:solidFill>
                <a:latin typeface="Arial"/>
                <a:ea typeface="Arial"/>
                <a:cs typeface="Arial"/>
                <a:sym typeface="Arial"/>
              </a:rPr>
              <a:t>.</a:t>
            </a:r>
          </a:p>
          <a:p>
            <a:pPr algn="just" marL="863601" indent="-431801" lvl="1">
              <a:lnSpc>
                <a:spcPts val="6000"/>
              </a:lnSpc>
              <a:buAutoNum type="arabicPeriod" startAt="1"/>
            </a:pPr>
            <a:r>
              <a:rPr lang="en-US" sz="4000">
                <a:solidFill>
                  <a:srgbClr val="0DA33B"/>
                </a:solidFill>
                <a:latin typeface="Arial"/>
                <a:ea typeface="Arial"/>
                <a:cs typeface="Arial"/>
                <a:sym typeface="Arial"/>
              </a:rPr>
              <a:t>List three ways historians put events in order.</a:t>
            </a:r>
          </a:p>
          <a:p>
            <a:pPr algn="just" marL="863601" indent="-431801" lvl="1">
              <a:lnSpc>
                <a:spcPts val="6000"/>
              </a:lnSpc>
              <a:buAutoNum type="arabicPeriod" startAt="1"/>
            </a:pPr>
            <a:r>
              <a:rPr lang="en-US" sz="4000">
                <a:solidFill>
                  <a:srgbClr val="0DA33B"/>
                </a:solidFill>
                <a:latin typeface="Arial"/>
                <a:ea typeface="Arial"/>
                <a:cs typeface="Arial"/>
                <a:sym typeface="Arial"/>
              </a:rPr>
              <a:t>What centuries do these years belong to: (a) AD 1066; (b) 514 BC?</a:t>
            </a:r>
          </a:p>
          <a:p>
            <a:pPr algn="just" marL="863601" indent="-431801" lvl="1">
              <a:lnSpc>
                <a:spcPts val="6000"/>
              </a:lnSpc>
              <a:buAutoNum type="arabicPeriod" startAt="1"/>
            </a:pPr>
            <a:r>
              <a:rPr lang="en-US" sz="4000">
                <a:solidFill>
                  <a:srgbClr val="0DA33B"/>
                </a:solidFill>
                <a:latin typeface="Arial"/>
                <a:ea typeface="Arial"/>
                <a:cs typeface="Arial"/>
                <a:sym typeface="Arial"/>
              </a:rPr>
              <a:t>Which is earlier: 30 BC or 41 BC?</a:t>
            </a:r>
          </a:p>
          <a:p>
            <a:pPr algn="just" marL="863601" indent="-431801" lvl="1">
              <a:lnSpc>
                <a:spcPts val="6000"/>
              </a:lnSpc>
              <a:buAutoNum type="arabicPeriod" startAt="1"/>
            </a:pPr>
            <a:r>
              <a:rPr lang="en-US" sz="4000">
                <a:solidFill>
                  <a:srgbClr val="FD7C58"/>
                </a:solidFill>
                <a:latin typeface="Arial"/>
                <a:ea typeface="Arial"/>
                <a:cs typeface="Arial"/>
                <a:sym typeface="Arial"/>
              </a:rPr>
              <a:t>Explain the term </a:t>
            </a:r>
            <a:r>
              <a:rPr lang="en-US" sz="4000" i="true">
                <a:solidFill>
                  <a:srgbClr val="FD7C58"/>
                </a:solidFill>
                <a:latin typeface="Arial Italics"/>
                <a:ea typeface="Arial Italics"/>
                <a:cs typeface="Arial Italics"/>
                <a:sym typeface="Arial Italics"/>
              </a:rPr>
              <a:t>reinterpretation</a:t>
            </a:r>
            <a:r>
              <a:rPr lang="en-US" sz="4000">
                <a:solidFill>
                  <a:srgbClr val="FD7C58"/>
                </a:solidFill>
                <a:latin typeface="Arial"/>
                <a:ea typeface="Arial"/>
                <a:cs typeface="Arial"/>
                <a:sym typeface="Arial"/>
              </a:rPr>
              <a: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8, Artefact 2nd Edition)</a:t>
            </a:r>
          </a:p>
        </p:txBody>
      </p:sp>
      <p:sp>
        <p:nvSpPr>
          <p:cNvPr name="TextBox 9" id="9"/>
          <p:cNvSpPr txBox="true"/>
          <p:nvPr/>
        </p:nvSpPr>
        <p:spPr>
          <a:xfrm rot="0">
            <a:off x="1028700" y="2044699"/>
            <a:ext cx="15609955" cy="7667625"/>
          </a:xfrm>
          <a:prstGeom prst="rect">
            <a:avLst/>
          </a:prstGeom>
        </p:spPr>
        <p:txBody>
          <a:bodyPr anchor="t" rtlCol="false" tIns="0" lIns="0" bIns="0" rIns="0">
            <a:spAutoFit/>
          </a:bodyPr>
          <a:lstStyle/>
          <a:p>
            <a:pPr algn="just" marL="863601" indent="-431801" lvl="1">
              <a:lnSpc>
                <a:spcPts val="6000"/>
              </a:lnSpc>
              <a:buAutoNum type="arabicPeriod" startAt="1"/>
            </a:pPr>
            <a:r>
              <a:rPr lang="en-US" sz="4000">
                <a:solidFill>
                  <a:srgbClr val="000000"/>
                </a:solidFill>
                <a:latin typeface="Arial"/>
                <a:ea typeface="Arial"/>
                <a:cs typeface="Arial"/>
                <a:sym typeface="Arial"/>
              </a:rPr>
              <a:t>Chronology: to put events into the sequence in which they happened.</a:t>
            </a:r>
          </a:p>
          <a:p>
            <a:pPr algn="just" marL="863601" indent="-431801" lvl="1">
              <a:lnSpc>
                <a:spcPts val="6000"/>
              </a:lnSpc>
              <a:buAutoNum type="arabicPeriod" startAt="1"/>
            </a:pPr>
            <a:r>
              <a:rPr lang="en-US" sz="4000">
                <a:solidFill>
                  <a:srgbClr val="000000"/>
                </a:solidFill>
                <a:latin typeface="Arial"/>
                <a:ea typeface="Arial"/>
                <a:cs typeface="Arial"/>
                <a:sym typeface="Arial"/>
              </a:rPr>
              <a:t>Any three of: divide time into hours, days, weeks, months and years, group years into decades (10 years), centuries (100 years) and millennia (1,000 years), organise events using a common feature from a period of history, use timelines to show the order in which events happened.</a:t>
            </a:r>
          </a:p>
          <a:p>
            <a:pPr algn="just" marL="863601" indent="-431801" lvl="1">
              <a:lnSpc>
                <a:spcPts val="6000"/>
              </a:lnSpc>
              <a:buAutoNum type="arabicPeriod" startAt="1"/>
            </a:pPr>
            <a:r>
              <a:rPr lang="en-US" sz="4000">
                <a:solidFill>
                  <a:srgbClr val="000000"/>
                </a:solidFill>
                <a:latin typeface="Arial"/>
                <a:ea typeface="Arial"/>
                <a:cs typeface="Arial"/>
                <a:sym typeface="Arial"/>
              </a:rPr>
              <a:t>(a) The eleventh century; (b) the sixth century.</a:t>
            </a:r>
          </a:p>
          <a:p>
            <a:pPr algn="just" marL="863601" indent="-431801" lvl="1">
              <a:lnSpc>
                <a:spcPts val="6000"/>
              </a:lnSpc>
              <a:buAutoNum type="arabicPeriod" startAt="1"/>
            </a:pPr>
            <a:r>
              <a:rPr lang="en-US" sz="4000">
                <a:solidFill>
                  <a:srgbClr val="000000"/>
                </a:solidFill>
                <a:latin typeface="Arial"/>
                <a:ea typeface="Arial"/>
                <a:cs typeface="Arial"/>
                <a:sym typeface="Arial"/>
              </a:rPr>
              <a:t>41 BC.</a:t>
            </a:r>
          </a:p>
          <a:p>
            <a:pPr algn="just" marL="863601" indent="-431801" lvl="1">
              <a:lnSpc>
                <a:spcPts val="6000"/>
              </a:lnSpc>
              <a:buAutoNum type="arabicPeriod" startAt="1"/>
            </a:pPr>
            <a:r>
              <a:rPr lang="en-US" sz="4000">
                <a:solidFill>
                  <a:srgbClr val="000000"/>
                </a:solidFill>
                <a:latin typeface="Arial"/>
                <a:ea typeface="Arial"/>
                <a:cs typeface="Arial"/>
                <a:sym typeface="Arial"/>
              </a:rPr>
              <a:t>Reinterpretation: to see something in a new or different light.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0">
            <a:off x="1028700" y="2092324"/>
            <a:ext cx="15609955" cy="7467599"/>
          </a:xfrm>
          <a:prstGeom prst="rect">
            <a:avLst/>
          </a:prstGeom>
        </p:spPr>
        <p:txBody>
          <a:bodyPr anchor="t" rtlCol="false" tIns="0" lIns="0" bIns="0" rIns="0">
            <a:spAutoFit/>
          </a:bodyPr>
          <a:lstStyle/>
          <a:p>
            <a:pPr algn="just">
              <a:lnSpc>
                <a:spcPts val="4500"/>
              </a:lnSpc>
            </a:pPr>
            <a:r>
              <a:rPr lang="en-US" sz="3000">
                <a:solidFill>
                  <a:srgbClr val="000000"/>
                </a:solidFill>
                <a:latin typeface="Arial"/>
                <a:ea typeface="Arial"/>
                <a:cs typeface="Arial"/>
                <a:sym typeface="Arial"/>
              </a:rPr>
              <a:t>Imagine you are teaching a 5th and 6th Class group about the work of the Historian. </a:t>
            </a:r>
          </a:p>
          <a:p>
            <a:pPr algn="just">
              <a:lnSpc>
                <a:spcPts val="4500"/>
              </a:lnSpc>
            </a:pPr>
          </a:p>
          <a:p>
            <a:pPr algn="just">
              <a:lnSpc>
                <a:spcPts val="4500"/>
              </a:lnSpc>
            </a:pPr>
            <a:r>
              <a:rPr lang="en-US" sz="3000">
                <a:solidFill>
                  <a:srgbClr val="000000"/>
                </a:solidFill>
                <a:latin typeface="Arial"/>
                <a:ea typeface="Arial"/>
                <a:cs typeface="Arial"/>
                <a:sym typeface="Arial"/>
              </a:rPr>
              <a:t>Using the page you have been given, create a poster in which you use visual (what you can see) and written (what you can read) information that you can use to tell the younger students about what you have learned about the work of the Historian.</a:t>
            </a:r>
          </a:p>
          <a:p>
            <a:pPr algn="just">
              <a:lnSpc>
                <a:spcPts val="4500"/>
              </a:lnSpc>
            </a:pPr>
          </a:p>
          <a:p>
            <a:pPr algn="just">
              <a:lnSpc>
                <a:spcPts val="4500"/>
              </a:lnSpc>
            </a:pPr>
            <a:r>
              <a:rPr lang="en-US" sz="3000">
                <a:solidFill>
                  <a:srgbClr val="000000"/>
                </a:solidFill>
                <a:latin typeface="Arial"/>
                <a:ea typeface="Arial"/>
                <a:cs typeface="Arial"/>
                <a:sym typeface="Arial"/>
              </a:rPr>
              <a:t>You must have a title. </a:t>
            </a:r>
          </a:p>
          <a:p>
            <a:pPr algn="just">
              <a:lnSpc>
                <a:spcPts val="4500"/>
              </a:lnSpc>
            </a:pPr>
            <a:r>
              <a:rPr lang="en-US" sz="3000">
                <a:solidFill>
                  <a:srgbClr val="000000"/>
                </a:solidFill>
                <a:latin typeface="Arial"/>
                <a:ea typeface="Arial"/>
                <a:cs typeface="Arial"/>
                <a:sym typeface="Arial"/>
              </a:rPr>
              <a:t>You may include information about: </a:t>
            </a:r>
          </a:p>
          <a:p>
            <a:pPr algn="just" marL="647706" indent="-323853" lvl="1">
              <a:lnSpc>
                <a:spcPts val="4500"/>
              </a:lnSpc>
              <a:buFont typeface="Arial"/>
              <a:buChar char="•"/>
            </a:pPr>
            <a:r>
              <a:rPr lang="en-US" sz="3000">
                <a:solidFill>
                  <a:srgbClr val="000000"/>
                </a:solidFill>
                <a:latin typeface="Arial"/>
                <a:ea typeface="Arial"/>
                <a:cs typeface="Arial"/>
                <a:sym typeface="Arial"/>
              </a:rPr>
              <a:t>Historical Repositories </a:t>
            </a:r>
          </a:p>
          <a:p>
            <a:pPr algn="just" marL="647706" indent="-323853" lvl="1">
              <a:lnSpc>
                <a:spcPts val="4500"/>
              </a:lnSpc>
              <a:buFont typeface="Arial"/>
              <a:buChar char="•"/>
            </a:pPr>
            <a:r>
              <a:rPr lang="en-US" sz="3000">
                <a:solidFill>
                  <a:srgbClr val="000000"/>
                </a:solidFill>
                <a:latin typeface="Arial"/>
                <a:ea typeface="Arial"/>
                <a:cs typeface="Arial"/>
                <a:sym typeface="Arial"/>
              </a:rPr>
              <a:t>Sources and Types of Sources</a:t>
            </a:r>
          </a:p>
          <a:p>
            <a:pPr algn="just" marL="647706" indent="-323853" lvl="1">
              <a:lnSpc>
                <a:spcPts val="4500"/>
              </a:lnSpc>
              <a:buFont typeface="Arial"/>
              <a:buChar char="•"/>
            </a:pPr>
            <a:r>
              <a:rPr lang="en-US" sz="3000">
                <a:solidFill>
                  <a:srgbClr val="000000"/>
                </a:solidFill>
                <a:latin typeface="Arial"/>
                <a:ea typeface="Arial"/>
                <a:cs typeface="Arial"/>
                <a:sym typeface="Arial"/>
              </a:rPr>
              <a:t>How a Historian researches</a:t>
            </a:r>
          </a:p>
          <a:p>
            <a:pPr algn="just" marL="647706" indent="-323853" lvl="1">
              <a:lnSpc>
                <a:spcPts val="4500"/>
              </a:lnSpc>
              <a:buFont typeface="Arial"/>
              <a:buChar char="•"/>
            </a:pPr>
            <a:r>
              <a:rPr lang="en-US" sz="3000">
                <a:solidFill>
                  <a:srgbClr val="000000"/>
                </a:solidFill>
                <a:latin typeface="Arial"/>
                <a:ea typeface="Arial"/>
                <a:cs typeface="Arial"/>
                <a:sym typeface="Arial"/>
              </a:rPr>
              <a:t>Timelines</a:t>
            </a:r>
          </a:p>
          <a:p>
            <a:pPr algn="just" marL="647706" indent="-323853" lvl="1">
              <a:lnSpc>
                <a:spcPts val="4500"/>
              </a:lnSpc>
              <a:buFont typeface="Arial"/>
              <a:buChar char="•"/>
            </a:pPr>
            <a:r>
              <a:rPr lang="en-US" sz="3000">
                <a:solidFill>
                  <a:srgbClr val="000000"/>
                </a:solidFill>
                <a:latin typeface="Arial"/>
                <a:ea typeface="Arial"/>
                <a:cs typeface="Arial"/>
                <a:sym typeface="Arial"/>
              </a:rPr>
              <a:t>Keywords</a:t>
            </a:r>
          </a:p>
        </p:txBody>
      </p:sp>
      <p:sp>
        <p:nvSpPr>
          <p:cNvPr name="Freeform 7" id="7"/>
          <p:cNvSpPr/>
          <p:nvPr/>
        </p:nvSpPr>
        <p:spPr>
          <a:xfrm flipH="false" flipV="false" rot="0">
            <a:off x="12830785" y="5143500"/>
            <a:ext cx="4108475" cy="2465085"/>
          </a:xfrm>
          <a:custGeom>
            <a:avLst/>
            <a:gdLst/>
            <a:ahLst/>
            <a:cxnLst/>
            <a:rect r="r" b="b" t="t" l="l"/>
            <a:pathLst>
              <a:path h="2465085" w="4108475">
                <a:moveTo>
                  <a:pt x="0" y="0"/>
                </a:moveTo>
                <a:lnTo>
                  <a:pt x="4108475" y="0"/>
                </a:lnTo>
                <a:lnTo>
                  <a:pt x="4108475" y="2465085"/>
                </a:lnTo>
                <a:lnTo>
                  <a:pt x="0" y="24650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44000" y="5156873"/>
            <a:ext cx="3686785" cy="2451712"/>
          </a:xfrm>
          <a:custGeom>
            <a:avLst/>
            <a:gdLst/>
            <a:ahLst/>
            <a:cxnLst/>
            <a:rect r="r" b="b" t="t" l="l"/>
            <a:pathLst>
              <a:path h="2451712" w="3686785">
                <a:moveTo>
                  <a:pt x="0" y="0"/>
                </a:moveTo>
                <a:lnTo>
                  <a:pt x="3686785" y="0"/>
                </a:lnTo>
                <a:lnTo>
                  <a:pt x="3686785" y="2451712"/>
                </a:lnTo>
                <a:lnTo>
                  <a:pt x="0" y="24517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3316295" y="7608585"/>
            <a:ext cx="3137455" cy="2094252"/>
          </a:xfrm>
          <a:custGeom>
            <a:avLst/>
            <a:gdLst/>
            <a:ahLst/>
            <a:cxnLst/>
            <a:rect r="r" b="b" t="t" l="l"/>
            <a:pathLst>
              <a:path h="2094252" w="3137455">
                <a:moveTo>
                  <a:pt x="0" y="0"/>
                </a:moveTo>
                <a:lnTo>
                  <a:pt x="3137455" y="0"/>
                </a:lnTo>
                <a:lnTo>
                  <a:pt x="3137455" y="2094251"/>
                </a:lnTo>
                <a:lnTo>
                  <a:pt x="0" y="2094251"/>
                </a:lnTo>
                <a:lnTo>
                  <a:pt x="0" y="0"/>
                </a:lnTo>
                <a:close/>
              </a:path>
            </a:pathLst>
          </a:custGeom>
          <a:blipFill>
            <a:blip r:embed="rId6"/>
            <a:stretch>
              <a:fillRect l="0" t="0" r="0" b="0"/>
            </a:stretch>
          </a:blipFill>
        </p:spPr>
      </p:sp>
      <p:sp>
        <p:nvSpPr>
          <p:cNvPr name="Freeform 10" id="10"/>
          <p:cNvSpPr/>
          <p:nvPr/>
        </p:nvSpPr>
        <p:spPr>
          <a:xfrm flipH="false" flipV="false" rot="0">
            <a:off x="9242183" y="7608585"/>
            <a:ext cx="3490419" cy="2094252"/>
          </a:xfrm>
          <a:custGeom>
            <a:avLst/>
            <a:gdLst/>
            <a:ahLst/>
            <a:cxnLst/>
            <a:rect r="r" b="b" t="t" l="l"/>
            <a:pathLst>
              <a:path h="2094252" w="3490419">
                <a:moveTo>
                  <a:pt x="0" y="0"/>
                </a:moveTo>
                <a:lnTo>
                  <a:pt x="3490419" y="0"/>
                </a:lnTo>
                <a:lnTo>
                  <a:pt x="3490419" y="2094251"/>
                </a:lnTo>
                <a:lnTo>
                  <a:pt x="0" y="2094251"/>
                </a:lnTo>
                <a:lnTo>
                  <a:pt x="0" y="0"/>
                </a:lnTo>
                <a:close/>
              </a:path>
            </a:pathLst>
          </a:custGeom>
          <a:blipFill>
            <a:blip r:embed="rId7"/>
            <a:stretch>
              <a:fillRect l="0" t="0" r="0" b="0"/>
            </a:stretch>
          </a:blipFill>
        </p:spPr>
      </p:sp>
      <p:sp>
        <p:nvSpPr>
          <p:cNvPr name="TextBox 11" id="11"/>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2" id="12"/>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13" id="13"/>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Summary Poster Task</a:t>
            </a:r>
          </a:p>
        </p:txBody>
      </p:sp>
      <p:grpSp>
        <p:nvGrpSpPr>
          <p:cNvPr name="Group 14" id="14"/>
          <p:cNvGrpSpPr/>
          <p:nvPr/>
        </p:nvGrpSpPr>
        <p:grpSpPr>
          <a:xfrm rot="0">
            <a:off x="11383909" y="9756776"/>
            <a:ext cx="5555351" cy="530224"/>
            <a:chOff x="0" y="0"/>
            <a:chExt cx="7407135" cy="706965"/>
          </a:xfrm>
        </p:grpSpPr>
        <p:sp>
          <p:nvSpPr>
            <p:cNvPr name="Freeform 15" id="15"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0" id="20"/>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1.7: SUMMARY</a:t>
            </a:r>
            <a:r>
              <a:rPr lang="en-US" b="true" sz="8333" spc="375">
                <a:solidFill>
                  <a:srgbClr val="C00000"/>
                </a:solidFill>
                <a:latin typeface="Arial Bold"/>
                <a:ea typeface="Arial Bold"/>
                <a:cs typeface="Arial Bold"/>
                <a:sym typeface="Arial Bold"/>
              </a:rPr>
              <a:t> </a:t>
            </a:r>
          </a:p>
        </p:txBody>
      </p:sp>
      <p:sp>
        <p:nvSpPr>
          <p:cNvPr name="TextBox 4" id="4"/>
          <p:cNvSpPr txBox="true"/>
          <p:nvPr/>
        </p:nvSpPr>
        <p:spPr>
          <a:xfrm rot="0">
            <a:off x="18" y="3835580"/>
            <a:ext cx="18190552" cy="1264285"/>
          </a:xfrm>
          <a:prstGeom prst="rect">
            <a:avLst/>
          </a:prstGeom>
        </p:spPr>
        <p:txBody>
          <a:bodyPr anchor="t" rtlCol="false" tIns="0" lIns="0" bIns="0" rIns="0">
            <a:spAutoFit/>
          </a:bodyPr>
          <a:lstStyle/>
          <a:p>
            <a:pPr algn="ctr">
              <a:lnSpc>
                <a:spcPts val="9890"/>
              </a:lnSpc>
            </a:pPr>
            <a:r>
              <a:rPr lang="en-US" sz="8600" spc="2580">
                <a:solidFill>
                  <a:srgbClr val="FFFFFF"/>
                </a:solidFill>
                <a:latin typeface="Daydream"/>
                <a:ea typeface="Daydream"/>
                <a:cs typeface="Daydream"/>
                <a:sym typeface="Daydream"/>
              </a:rPr>
              <a:t>1.7: summary </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52475"/>
            <a:ext cx="15910560" cy="1336671"/>
          </a:xfrm>
          <a:prstGeom prst="rect">
            <a:avLst/>
          </a:prstGeom>
        </p:spPr>
        <p:txBody>
          <a:bodyPr anchor="t" rtlCol="false" tIns="0" lIns="0" bIns="0" rIns="0">
            <a:spAutoFit/>
          </a:bodyPr>
          <a:lstStyle/>
          <a:p>
            <a:pPr algn="l">
              <a:lnSpc>
                <a:spcPts val="9800"/>
              </a:lnSpc>
            </a:pPr>
            <a:r>
              <a:rPr lang="en-US" sz="7000" b="true">
                <a:solidFill>
                  <a:srgbClr val="C00000"/>
                </a:solidFill>
                <a:latin typeface="Arial Bold"/>
                <a:ea typeface="Arial Bold"/>
                <a:cs typeface="Arial Bold"/>
                <a:sym typeface="Arial Bold"/>
              </a:rPr>
              <a:t>In this chapter, we have learned that:</a:t>
            </a:r>
          </a:p>
        </p:txBody>
      </p:sp>
      <p:sp>
        <p:nvSpPr>
          <p:cNvPr name="TextBox 9" id="9"/>
          <p:cNvSpPr txBox="true"/>
          <p:nvPr/>
        </p:nvSpPr>
        <p:spPr>
          <a:xfrm rot="0">
            <a:off x="1028700" y="2120899"/>
            <a:ext cx="15609955" cy="6696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History is the study of the past.</a:t>
            </a:r>
          </a:p>
          <a:p>
            <a:pPr algn="just" marL="539754" indent="-269877" lvl="1">
              <a:lnSpc>
                <a:spcPts val="3750"/>
              </a:lnSpc>
              <a:buFont typeface="Arial"/>
              <a:buChar char="•"/>
            </a:pPr>
            <a:r>
              <a:rPr lang="en-US" sz="2500">
                <a:solidFill>
                  <a:srgbClr val="000000"/>
                </a:solidFill>
                <a:latin typeface="Arial"/>
                <a:ea typeface="Arial"/>
                <a:cs typeface="Arial"/>
                <a:sym typeface="Arial"/>
              </a:rPr>
              <a:t>The time before writing was in use is called prehistory. We depend on archaeology for evidence about the prehistoric era.</a:t>
            </a:r>
          </a:p>
          <a:p>
            <a:pPr algn="just" marL="539754" indent="-269877" lvl="1">
              <a:lnSpc>
                <a:spcPts val="3750"/>
              </a:lnSpc>
              <a:buFont typeface="Arial"/>
              <a:buChar char="•"/>
            </a:pPr>
            <a:r>
              <a:rPr lang="en-US" sz="2500">
                <a:solidFill>
                  <a:srgbClr val="000000"/>
                </a:solidFill>
                <a:latin typeface="Arial"/>
                <a:ea typeface="Arial"/>
                <a:cs typeface="Arial"/>
                <a:sym typeface="Arial"/>
              </a:rPr>
              <a:t>Historians use historical repositories such as museums, libraries and archives to find evidence. They cross-check their sources.</a:t>
            </a:r>
          </a:p>
          <a:p>
            <a:pPr algn="just" marL="539754" indent="-269877" lvl="1">
              <a:lnSpc>
                <a:spcPts val="3750"/>
              </a:lnSpc>
              <a:buFont typeface="Arial"/>
              <a:buChar char="•"/>
            </a:pPr>
            <a:r>
              <a:rPr lang="en-US" sz="2500">
                <a:solidFill>
                  <a:srgbClr val="000000"/>
                </a:solidFill>
                <a:latin typeface="Arial"/>
                <a:ea typeface="Arial"/>
                <a:cs typeface="Arial"/>
                <a:sym typeface="Arial"/>
              </a:rPr>
              <a:t>Sources give us evidence about the past.</a:t>
            </a:r>
          </a:p>
          <a:p>
            <a:pPr algn="just" marL="539754" indent="-269877" lvl="1">
              <a:lnSpc>
                <a:spcPts val="3750"/>
              </a:lnSpc>
              <a:buFont typeface="Arial"/>
              <a:buChar char="•"/>
            </a:pPr>
            <a:r>
              <a:rPr lang="en-US" sz="2500">
                <a:solidFill>
                  <a:srgbClr val="000000"/>
                </a:solidFill>
                <a:latin typeface="Arial"/>
                <a:ea typeface="Arial"/>
                <a:cs typeface="Arial"/>
                <a:sym typeface="Arial"/>
              </a:rPr>
              <a:t>Sources can be primary or secondary, and can be further categorised into written, visual, oral, aural and tactile sources.</a:t>
            </a:r>
          </a:p>
          <a:p>
            <a:pPr algn="just" marL="539754" indent="-269877" lvl="1">
              <a:lnSpc>
                <a:spcPts val="3750"/>
              </a:lnSpc>
              <a:buFont typeface="Arial"/>
              <a:buChar char="•"/>
            </a:pPr>
            <a:r>
              <a:rPr lang="en-US" sz="2500">
                <a:solidFill>
                  <a:srgbClr val="000000"/>
                </a:solidFill>
                <a:latin typeface="Arial"/>
                <a:ea typeface="Arial"/>
                <a:cs typeface="Arial"/>
                <a:sym typeface="Arial"/>
              </a:rPr>
              <a:t>Historians must judge how reliable or accurate a source is by being aware of the possibility of bias, exaggeration and propaganda.</a:t>
            </a:r>
          </a:p>
          <a:p>
            <a:pPr algn="just" marL="539754" indent="-269877" lvl="1">
              <a:lnSpc>
                <a:spcPts val="3750"/>
              </a:lnSpc>
              <a:buFont typeface="Arial"/>
              <a:buChar char="•"/>
            </a:pPr>
            <a:r>
              <a:rPr lang="en-US" sz="2500">
                <a:solidFill>
                  <a:srgbClr val="000000"/>
                </a:solidFill>
                <a:latin typeface="Arial"/>
                <a:ea typeface="Arial"/>
                <a:cs typeface="Arial"/>
                <a:sym typeface="Arial"/>
              </a:rPr>
              <a:t>Historians put events into chronological order using hours, days, weeks and years. Years are often counted in decades (ten years), centuries (100 years) or millennia (1,000 years).</a:t>
            </a:r>
          </a:p>
          <a:p>
            <a:pPr algn="just" marL="539754" indent="-269877" lvl="1">
              <a:lnSpc>
                <a:spcPts val="3750"/>
              </a:lnSpc>
              <a:buFont typeface="Arial"/>
              <a:buChar char="•"/>
            </a:pPr>
            <a:r>
              <a:rPr lang="en-US" sz="2500">
                <a:solidFill>
                  <a:srgbClr val="000000"/>
                </a:solidFill>
                <a:latin typeface="Arial"/>
                <a:ea typeface="Arial"/>
                <a:cs typeface="Arial"/>
                <a:sym typeface="Arial"/>
              </a:rPr>
              <a:t>Historians make timelines and use BCE/BC and CE/AD when specifying years.</a:t>
            </a:r>
          </a:p>
          <a:p>
            <a:pPr algn="just" marL="539754" indent="-269877" lvl="1">
              <a:lnSpc>
                <a:spcPts val="3750"/>
              </a:lnSpc>
              <a:buFont typeface="Arial"/>
              <a:buChar char="•"/>
            </a:pPr>
            <a:r>
              <a:rPr lang="en-US" sz="2500">
                <a:solidFill>
                  <a:srgbClr val="000000"/>
                </a:solidFill>
                <a:latin typeface="Arial"/>
                <a:ea typeface="Arial"/>
                <a:cs typeface="Arial"/>
                <a:sym typeface="Arial"/>
              </a:rPr>
              <a:t>History must sometimes be reinterpreted when new evidence is discovered.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752475"/>
            <a:ext cx="15910560" cy="1336671"/>
          </a:xfrm>
          <a:prstGeom prst="rect">
            <a:avLst/>
          </a:prstGeom>
        </p:spPr>
        <p:txBody>
          <a:bodyPr anchor="t" rtlCol="false" tIns="0" lIns="0" bIns="0" rIns="0">
            <a:spAutoFit/>
          </a:bodyPr>
          <a:lstStyle/>
          <a:p>
            <a:pPr algn="l">
              <a:lnSpc>
                <a:spcPts val="9800"/>
              </a:lnSpc>
            </a:pPr>
            <a:r>
              <a:rPr lang="en-US" sz="7000" b="true">
                <a:solidFill>
                  <a:srgbClr val="C00000"/>
                </a:solidFill>
                <a:latin typeface="Arial Bold"/>
                <a:ea typeface="Arial Bold"/>
                <a:cs typeface="Arial Bold"/>
                <a:sym typeface="Arial Bold"/>
              </a:rPr>
              <a:t>Reflecting what we have learned...</a:t>
            </a:r>
          </a:p>
        </p:txBody>
      </p:sp>
      <p:sp>
        <p:nvSpPr>
          <p:cNvPr name="TextBox 9" id="9"/>
          <p:cNvSpPr txBox="true"/>
          <p:nvPr/>
        </p:nvSpPr>
        <p:spPr>
          <a:xfrm rot="0">
            <a:off x="1028700" y="2120899"/>
            <a:ext cx="15609955" cy="981074"/>
          </a:xfrm>
          <a:prstGeom prst="rect">
            <a:avLst/>
          </a:prstGeom>
        </p:spPr>
        <p:txBody>
          <a:bodyPr anchor="t" rtlCol="false" tIns="0" lIns="0" bIns="0" rIns="0">
            <a:spAutoFit/>
          </a:bodyPr>
          <a:lstStyle/>
          <a:p>
            <a:pPr algn="just">
              <a:lnSpc>
                <a:spcPts val="3750"/>
              </a:lnSpc>
            </a:pPr>
            <a:r>
              <a:rPr lang="en-US" sz="2500">
                <a:solidFill>
                  <a:srgbClr val="000000"/>
                </a:solidFill>
                <a:latin typeface="Arial"/>
                <a:ea typeface="Arial"/>
                <a:cs typeface="Arial"/>
                <a:sym typeface="Arial"/>
              </a:rPr>
              <a:t>The historian's work shows us the importance of enquiry, research and discovery in gathering information about the past. We recognise the important role of reliable evidence in enabling us to understand the past.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SEC Examination Questions</a:t>
            </a:r>
          </a:p>
        </p:txBody>
      </p:sp>
      <p:sp>
        <p:nvSpPr>
          <p:cNvPr name="TextBox 9" id="9"/>
          <p:cNvSpPr txBox="true"/>
          <p:nvPr/>
        </p:nvSpPr>
        <p:spPr>
          <a:xfrm rot="0">
            <a:off x="1028700" y="2120899"/>
            <a:ext cx="15609955" cy="1457324"/>
          </a:xfrm>
          <a:prstGeom prst="rect">
            <a:avLst/>
          </a:prstGeom>
        </p:spPr>
        <p:txBody>
          <a:bodyPr anchor="t" rtlCol="false" tIns="0" lIns="0" bIns="0" rIns="0">
            <a:spAutoFit/>
          </a:bodyPr>
          <a:lstStyle/>
          <a:p>
            <a:pPr algn="just">
              <a:lnSpc>
                <a:spcPts val="3750"/>
              </a:lnSpc>
            </a:pPr>
            <a:r>
              <a:rPr lang="en-US" sz="2500">
                <a:solidFill>
                  <a:srgbClr val="000000"/>
                </a:solidFill>
                <a:latin typeface="Arial"/>
                <a:ea typeface="Arial"/>
                <a:cs typeface="Arial"/>
                <a:sym typeface="Arial"/>
              </a:rPr>
              <a:t>2021 SEC Sample Q1</a:t>
            </a:r>
          </a:p>
          <a:p>
            <a:pPr algn="just">
              <a:lnSpc>
                <a:spcPts val="3750"/>
              </a:lnSpc>
            </a:pPr>
            <a:r>
              <a:rPr lang="en-US" sz="2500">
                <a:solidFill>
                  <a:srgbClr val="000000"/>
                </a:solidFill>
                <a:latin typeface="Arial"/>
                <a:ea typeface="Arial"/>
                <a:cs typeface="Arial"/>
                <a:sym typeface="Arial"/>
              </a:rPr>
              <a:t>2022 SEC Q8a-d</a:t>
            </a:r>
          </a:p>
          <a:p>
            <a:pPr algn="just">
              <a:lnSpc>
                <a:spcPts val="3750"/>
              </a:lnSpc>
            </a:pPr>
            <a:r>
              <a:rPr lang="en-US" sz="2500">
                <a:solidFill>
                  <a:srgbClr val="000000"/>
                </a:solidFill>
                <a:latin typeface="Arial"/>
                <a:ea typeface="Arial"/>
                <a:cs typeface="Arial"/>
                <a:sym typeface="Arial"/>
              </a:rPr>
              <a:t>2023 SEC Q1</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1.1: WHAT IS HISTORY?</a:t>
            </a:r>
          </a:p>
        </p:txBody>
      </p:sp>
      <p:sp>
        <p:nvSpPr>
          <p:cNvPr name="TextBox 4" id="4"/>
          <p:cNvSpPr txBox="true"/>
          <p:nvPr/>
        </p:nvSpPr>
        <p:spPr>
          <a:xfrm rot="0">
            <a:off x="2049155" y="3831352"/>
            <a:ext cx="14271326" cy="1224123"/>
          </a:xfrm>
          <a:prstGeom prst="rect">
            <a:avLst/>
          </a:prstGeom>
        </p:spPr>
        <p:txBody>
          <a:bodyPr anchor="t" rtlCol="false" tIns="0" lIns="0" bIns="0" rIns="0">
            <a:spAutoFit/>
          </a:bodyPr>
          <a:lstStyle/>
          <a:p>
            <a:pPr algn="ctr">
              <a:lnSpc>
                <a:spcPts val="9516"/>
              </a:lnSpc>
            </a:pPr>
            <a:r>
              <a:rPr lang="en-US" sz="8275" spc="2482">
                <a:solidFill>
                  <a:srgbClr val="FFFFFF"/>
                </a:solidFill>
                <a:latin typeface="Daydream"/>
                <a:ea typeface="Daydream"/>
                <a:cs typeface="Daydream"/>
                <a:sym typeface="Daydream"/>
              </a:rPr>
              <a:t>1.1: What is History?</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7531513" y="5670305"/>
            <a:ext cx="3224974" cy="4114800"/>
          </a:xfrm>
          <a:custGeom>
            <a:avLst/>
            <a:gdLst/>
            <a:ahLst/>
            <a:cxnLst/>
            <a:rect r="r" b="b" t="t" l="l"/>
            <a:pathLst>
              <a:path h="4114800" w="3224974">
                <a:moveTo>
                  <a:pt x="0" y="0"/>
                </a:moveTo>
                <a:lnTo>
                  <a:pt x="3224974" y="0"/>
                </a:lnTo>
                <a:lnTo>
                  <a:pt x="32249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534142" y="5483224"/>
            <a:ext cx="4104513" cy="4114800"/>
          </a:xfrm>
          <a:custGeom>
            <a:avLst/>
            <a:gdLst/>
            <a:ahLst/>
            <a:cxnLst/>
            <a:rect r="r" b="b" t="t" l="l"/>
            <a:pathLst>
              <a:path h="4114800" w="4104513">
                <a:moveTo>
                  <a:pt x="0" y="0"/>
                </a:moveTo>
                <a:lnTo>
                  <a:pt x="4104513" y="0"/>
                </a:lnTo>
                <a:lnTo>
                  <a:pt x="41045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10" id="10"/>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History</a:t>
            </a:r>
          </a:p>
        </p:txBody>
      </p:sp>
      <p:sp>
        <p:nvSpPr>
          <p:cNvPr name="TextBox 11" id="11"/>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History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the study of the past</a:t>
            </a:r>
            <a:r>
              <a:rPr lang="en-US" sz="2500">
                <a:solidFill>
                  <a:srgbClr val="000000"/>
                </a:solidFill>
                <a:latin typeface="Arial"/>
                <a:ea typeface="Arial"/>
                <a:cs typeface="Arial"/>
                <a:sym typeface="Arial"/>
              </a:rPr>
              <a:t>. It is based on evidence and the study of sources. </a:t>
            </a:r>
          </a:p>
          <a:p>
            <a:pPr algn="just" marL="539754" indent="-269877" lvl="1">
              <a:lnSpc>
                <a:spcPts val="3750"/>
              </a:lnSpc>
              <a:buFont typeface="Arial"/>
              <a:buChar char="•"/>
            </a:pPr>
            <a:r>
              <a:rPr lang="en-US" sz="2500">
                <a:solidFill>
                  <a:srgbClr val="000000"/>
                </a:solidFill>
                <a:latin typeface="Arial"/>
                <a:ea typeface="Arial"/>
                <a:cs typeface="Arial"/>
                <a:sym typeface="Arial"/>
              </a:rPr>
              <a:t>A </a:t>
            </a:r>
            <a:r>
              <a:rPr lang="en-US" b="true" sz="2500">
                <a:solidFill>
                  <a:srgbClr val="900000"/>
                </a:solidFill>
                <a:latin typeface="Arial Bold"/>
                <a:ea typeface="Arial Bold"/>
                <a:cs typeface="Arial Bold"/>
                <a:sym typeface="Arial Bold"/>
              </a:rPr>
              <a:t>source</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something that gives us information or evidence about a person, place or thing in the past</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History focuses on the study of human activity – it is the story of the past; and continues right up to this day! When we study history, we often learn about major events from the past.</a:t>
            </a:r>
          </a:p>
          <a:p>
            <a:pPr algn="just" marL="539754" indent="-269877" lvl="1">
              <a:lnSpc>
                <a:spcPts val="3750"/>
              </a:lnSpc>
              <a:buFont typeface="Arial"/>
              <a:buChar char="•"/>
            </a:pPr>
            <a:r>
              <a:rPr lang="en-US" sz="2500">
                <a:solidFill>
                  <a:srgbClr val="000000"/>
                </a:solidFill>
                <a:latin typeface="Arial"/>
                <a:ea typeface="Arial"/>
                <a:cs typeface="Arial"/>
                <a:sym typeface="Arial"/>
              </a:rPr>
              <a:t>However, we don’t just look at the lives of important people but also the everyday lives of ordinary people. We learn about their jobs, their clothing, where they lived and what they did for entertainment.</a:t>
            </a:r>
          </a:p>
          <a:p>
            <a:pPr algn="just" marL="539754" indent="-269877" lvl="1">
              <a:lnSpc>
                <a:spcPts val="3750"/>
              </a:lnSpc>
              <a:buFont typeface="Arial"/>
              <a:buChar char="•"/>
            </a:pPr>
            <a:r>
              <a:rPr lang="en-US" sz="2500">
                <a:solidFill>
                  <a:srgbClr val="000000"/>
                </a:solidFill>
                <a:latin typeface="Arial"/>
                <a:ea typeface="Arial"/>
                <a:cs typeface="Arial"/>
                <a:sym typeface="Arial"/>
              </a:rPr>
              <a:t>When studying history, we investigate not only what happened but why it happened.</a:t>
            </a:r>
          </a:p>
        </p:txBody>
      </p:sp>
      <p:grpSp>
        <p:nvGrpSpPr>
          <p:cNvPr name="Group 12" id="12"/>
          <p:cNvGrpSpPr/>
          <p:nvPr/>
        </p:nvGrpSpPr>
        <p:grpSpPr>
          <a:xfrm rot="293824">
            <a:off x="1222908" y="5901805"/>
            <a:ext cx="5599456" cy="4110356"/>
            <a:chOff x="0" y="0"/>
            <a:chExt cx="7465941" cy="5480474"/>
          </a:xfrm>
        </p:grpSpPr>
        <p:sp>
          <p:nvSpPr>
            <p:cNvPr name="TextBox 13" id="13"/>
            <p:cNvSpPr txBox="true"/>
            <p:nvPr/>
          </p:nvSpPr>
          <p:spPr>
            <a:xfrm rot="0">
              <a:off x="0" y="698288"/>
              <a:ext cx="7465941" cy="4782186"/>
            </a:xfrm>
            <a:prstGeom prst="rect">
              <a:avLst/>
            </a:prstGeom>
          </p:spPr>
          <p:txBody>
            <a:bodyPr anchor="t" rtlCol="false" tIns="0" lIns="0" bIns="0" rIns="0">
              <a:spAutoFit/>
            </a:bodyPr>
            <a:lstStyle/>
            <a:p>
              <a:pPr algn="just">
                <a:lnSpc>
                  <a:spcPts val="3090"/>
                </a:lnSpc>
              </a:pPr>
              <a:r>
                <a:rPr lang="en-US" b="true" sz="3000">
                  <a:solidFill>
                    <a:srgbClr val="FF0000"/>
                  </a:solidFill>
                  <a:latin typeface="Arial Bold"/>
                  <a:ea typeface="Arial Bold"/>
                  <a:cs typeface="Arial Bold"/>
                  <a:sym typeface="Arial Bold"/>
                </a:rPr>
                <a:t>Herodotus </a:t>
              </a:r>
              <a:r>
                <a:rPr lang="en-US" sz="3000">
                  <a:solidFill>
                    <a:srgbClr val="FF0000"/>
                  </a:solidFill>
                  <a:latin typeface="Arial"/>
                  <a:ea typeface="Arial"/>
                  <a:cs typeface="Arial"/>
                  <a:sym typeface="Arial"/>
                </a:rPr>
                <a:t>was a Greek writer from the fifth century BC. He is known as 'the father of history'. He wrote </a:t>
              </a:r>
              <a:r>
                <a:rPr lang="en-US" sz="3000" i="true">
                  <a:solidFill>
                    <a:srgbClr val="FF0000"/>
                  </a:solidFill>
                  <a:latin typeface="Arial Italics"/>
                  <a:ea typeface="Arial Italics"/>
                  <a:cs typeface="Arial Italics"/>
                  <a:sym typeface="Arial Italics"/>
                </a:rPr>
                <a:t>The Histories</a:t>
              </a:r>
              <a:r>
                <a:rPr lang="en-US" sz="3000">
                  <a:solidFill>
                    <a:srgbClr val="FF0000"/>
                  </a:solidFill>
                  <a:latin typeface="Arial"/>
                  <a:ea typeface="Arial"/>
                  <a:cs typeface="Arial"/>
                  <a:sym typeface="Arial"/>
                </a:rPr>
                <a:t>, which is regarded as the first work of history. Herodotus used various sources to describe military conflicts between the Persians and the Greeks</a:t>
              </a:r>
            </a:p>
          </p:txBody>
        </p:sp>
        <p:sp>
          <p:nvSpPr>
            <p:cNvPr name="TextBox 14" id="14"/>
            <p:cNvSpPr txBox="true"/>
            <p:nvPr/>
          </p:nvSpPr>
          <p:spPr>
            <a:xfrm rot="0">
              <a:off x="0" y="-95250"/>
              <a:ext cx="7465941" cy="803063"/>
            </a:xfrm>
            <a:prstGeom prst="rect">
              <a:avLst/>
            </a:prstGeom>
          </p:spPr>
          <p:txBody>
            <a:bodyPr anchor="t" rtlCol="false" tIns="0" lIns="0" bIns="0" rIns="0">
              <a:spAutoFit/>
            </a:bodyPr>
            <a:lstStyle/>
            <a:p>
              <a:pPr algn="ctr">
                <a:lnSpc>
                  <a:spcPts val="4444"/>
                </a:lnSpc>
              </a:pPr>
              <a:r>
                <a:rPr lang="en-US" b="true" sz="3499" i="true">
                  <a:solidFill>
                    <a:srgbClr val="900000"/>
                  </a:solidFill>
                  <a:latin typeface="Arial Bold Italics"/>
                  <a:ea typeface="Arial Bold Italics"/>
                  <a:cs typeface="Arial Bold Italics"/>
                  <a:sym typeface="Arial Bold Italics"/>
                </a:rPr>
                <a:t>Did you know?</a:t>
              </a:r>
            </a:p>
          </p:txBody>
        </p:sp>
      </p:grpSp>
      <p:grpSp>
        <p:nvGrpSpPr>
          <p:cNvPr name="Group 15" id="15"/>
          <p:cNvGrpSpPr/>
          <p:nvPr/>
        </p:nvGrpSpPr>
        <p:grpSpPr>
          <a:xfrm rot="0">
            <a:off x="11383909" y="9756776"/>
            <a:ext cx="5555351" cy="530224"/>
            <a:chOff x="0" y="0"/>
            <a:chExt cx="7407135" cy="706965"/>
          </a:xfrm>
        </p:grpSpPr>
        <p:sp>
          <p:nvSpPr>
            <p:cNvPr name="Freeform 16" id="16"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1028700" y="5880118"/>
            <a:ext cx="3945064" cy="4114800"/>
          </a:xfrm>
          <a:custGeom>
            <a:avLst/>
            <a:gdLst/>
            <a:ahLst/>
            <a:cxnLst/>
            <a:rect r="r" b="b" t="t" l="l"/>
            <a:pathLst>
              <a:path h="4114800" w="3945064">
                <a:moveTo>
                  <a:pt x="0" y="0"/>
                </a:moveTo>
                <a:lnTo>
                  <a:pt x="3945064" y="0"/>
                </a:lnTo>
                <a:lnTo>
                  <a:pt x="394506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392865" y="5880118"/>
            <a:ext cx="4114800" cy="4114800"/>
          </a:xfrm>
          <a:custGeom>
            <a:avLst/>
            <a:gdLst/>
            <a:ahLst/>
            <a:cxnLst/>
            <a:rect r="r" b="b" t="t" l="l"/>
            <a:pathLst>
              <a:path h="4114800" w="4114800">
                <a:moveTo>
                  <a:pt x="0" y="0"/>
                </a:moveTo>
                <a:lnTo>
                  <a:pt x="4114799" y="0"/>
                </a:lnTo>
                <a:lnTo>
                  <a:pt x="411479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264590" y="5143500"/>
            <a:ext cx="3132392" cy="4114800"/>
          </a:xfrm>
          <a:custGeom>
            <a:avLst/>
            <a:gdLst/>
            <a:ahLst/>
            <a:cxnLst/>
            <a:rect r="r" b="b" t="t" l="l"/>
            <a:pathLst>
              <a:path h="4114800" w="3132392">
                <a:moveTo>
                  <a:pt x="0" y="0"/>
                </a:moveTo>
                <a:lnTo>
                  <a:pt x="3132391" y="0"/>
                </a:lnTo>
                <a:lnTo>
                  <a:pt x="313239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0" id="10"/>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11" id="11"/>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C00000"/>
                </a:solidFill>
                <a:latin typeface="Arial Bold"/>
                <a:ea typeface="Arial Bold"/>
                <a:cs typeface="Arial Bold"/>
                <a:sym typeface="Arial Bold"/>
              </a:rPr>
              <a:t>Prehistory v History</a:t>
            </a:r>
          </a:p>
        </p:txBody>
      </p:sp>
      <p:sp>
        <p:nvSpPr>
          <p:cNvPr name="TextBox 12" id="12"/>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We use the word </a:t>
            </a:r>
            <a:r>
              <a:rPr lang="en-US" b="true" sz="2500">
                <a:solidFill>
                  <a:srgbClr val="900000"/>
                </a:solidFill>
                <a:latin typeface="Arial Bold"/>
                <a:ea typeface="Arial Bold"/>
                <a:cs typeface="Arial Bold"/>
                <a:sym typeface="Arial Bold"/>
              </a:rPr>
              <a:t>prehistory </a:t>
            </a:r>
            <a:r>
              <a:rPr lang="en-US" sz="2500">
                <a:solidFill>
                  <a:srgbClr val="000000"/>
                </a:solidFill>
                <a:latin typeface="Arial"/>
                <a:ea typeface="Arial"/>
                <a:cs typeface="Arial"/>
                <a:sym typeface="Arial"/>
              </a:rPr>
              <a:t>to speak about </a:t>
            </a:r>
            <a:r>
              <a:rPr lang="en-US" sz="2500" u="sng">
                <a:solidFill>
                  <a:srgbClr val="FF0000"/>
                </a:solidFill>
                <a:latin typeface="Arial"/>
                <a:ea typeface="Arial"/>
                <a:cs typeface="Arial"/>
                <a:sym typeface="Arial"/>
              </a:rPr>
              <a:t>the period of time before writing was used</a:t>
            </a:r>
            <a:r>
              <a:rPr lang="en-US" sz="2500">
                <a:solidFill>
                  <a:srgbClr val="000000"/>
                </a:solidFill>
                <a:latin typeface="Arial"/>
                <a:ea typeface="Arial"/>
                <a:cs typeface="Arial"/>
                <a:sym typeface="Arial"/>
              </a:rPr>
              <a:t>: we rely on </a:t>
            </a:r>
            <a:r>
              <a:rPr lang="en-US" b="true" sz="2500">
                <a:solidFill>
                  <a:srgbClr val="900000"/>
                </a:solidFill>
                <a:latin typeface="Arial Bold"/>
                <a:ea typeface="Arial Bold"/>
                <a:cs typeface="Arial Bold"/>
                <a:sym typeface="Arial Bold"/>
              </a:rPr>
              <a:t>archaeology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the study of the remains left by people in the past</a:t>
            </a:r>
            <a:r>
              <a:rPr lang="en-US" sz="2500">
                <a:solidFill>
                  <a:srgbClr val="000000"/>
                </a:solidFill>
                <a:latin typeface="Arial"/>
                <a:ea typeface="Arial"/>
                <a:cs typeface="Arial"/>
                <a:sym typeface="Arial"/>
              </a:rPr>
              <a:t>) for evidence from this time. </a:t>
            </a:r>
          </a:p>
          <a:p>
            <a:pPr algn="just" marL="539754" indent="-269877" lvl="1">
              <a:lnSpc>
                <a:spcPts val="3750"/>
              </a:lnSpc>
              <a:buFont typeface="Arial"/>
              <a:buChar char="•"/>
            </a:pPr>
            <a:r>
              <a:rPr lang="en-US" sz="2500" i="true">
                <a:solidFill>
                  <a:srgbClr val="000000"/>
                </a:solidFill>
                <a:latin typeface="Arial Italics"/>
                <a:ea typeface="Arial Italics"/>
                <a:cs typeface="Arial Italics"/>
                <a:sym typeface="Arial Italics"/>
              </a:rPr>
              <a:t>An example of a prehistoric source might be a weapon made by people to hunt for food. </a:t>
            </a:r>
          </a:p>
          <a:p>
            <a:pPr algn="just" marL="539754" indent="-269877" lvl="1">
              <a:lnSpc>
                <a:spcPts val="3750"/>
              </a:lnSpc>
              <a:buFont typeface="Arial"/>
              <a:buChar char="•"/>
            </a:pPr>
            <a:r>
              <a:rPr lang="en-US" sz="2500">
                <a:solidFill>
                  <a:srgbClr val="000000"/>
                </a:solidFill>
                <a:latin typeface="Arial"/>
                <a:ea typeface="Arial"/>
                <a:cs typeface="Arial"/>
                <a:sym typeface="Arial"/>
              </a:rPr>
              <a:t>We use the word </a:t>
            </a:r>
            <a:r>
              <a:rPr lang="en-US" b="true" sz="2500">
                <a:solidFill>
                  <a:srgbClr val="900000"/>
                </a:solidFill>
                <a:latin typeface="Arial Bold"/>
                <a:ea typeface="Arial Bold"/>
                <a:cs typeface="Arial Bold"/>
                <a:sym typeface="Arial Bold"/>
              </a:rPr>
              <a:t>history </a:t>
            </a:r>
            <a:r>
              <a:rPr lang="en-US" sz="2500">
                <a:solidFill>
                  <a:srgbClr val="000000"/>
                </a:solidFill>
                <a:latin typeface="Arial"/>
                <a:ea typeface="Arial"/>
                <a:cs typeface="Arial"/>
                <a:sym typeface="Arial"/>
              </a:rPr>
              <a:t>when we are speaking about everything that has happened since people began to use writing. </a:t>
            </a:r>
          </a:p>
          <a:p>
            <a:pPr algn="just" marL="539754" indent="-269877" lvl="1">
              <a:lnSpc>
                <a:spcPts val="3750"/>
              </a:lnSpc>
              <a:buFont typeface="Arial"/>
              <a:buChar char="•"/>
            </a:pPr>
            <a:r>
              <a:rPr lang="en-US" sz="2500" i="true">
                <a:solidFill>
                  <a:srgbClr val="000000"/>
                </a:solidFill>
                <a:latin typeface="Arial Italics"/>
                <a:ea typeface="Arial Italics"/>
                <a:cs typeface="Arial Italics"/>
                <a:sym typeface="Arial Italics"/>
              </a:rPr>
              <a:t>An example of a written source might be the </a:t>
            </a:r>
            <a:r>
              <a:rPr lang="en-US" b="true" sz="2500" i="true">
                <a:solidFill>
                  <a:srgbClr val="900000"/>
                </a:solidFill>
                <a:latin typeface="Arial Bold Italics"/>
                <a:ea typeface="Arial Bold Italics"/>
                <a:cs typeface="Arial Bold Italics"/>
                <a:sym typeface="Arial Bold Italics"/>
              </a:rPr>
              <a:t>Annals of the Four Masters</a:t>
            </a:r>
            <a:r>
              <a:rPr lang="en-US" sz="2500" i="true">
                <a:solidFill>
                  <a:srgbClr val="000000"/>
                </a:solidFill>
                <a:latin typeface="Arial Italics"/>
                <a:ea typeface="Arial Italics"/>
                <a:cs typeface="Arial Italics"/>
                <a:sym typeface="Arial Italics"/>
              </a:rPr>
              <a:t>, an account of Irish history written by Irish monks.</a:t>
            </a:r>
          </a:p>
        </p:txBody>
      </p:sp>
      <p:grpSp>
        <p:nvGrpSpPr>
          <p:cNvPr name="Group 13" id="13"/>
          <p:cNvGrpSpPr/>
          <p:nvPr/>
        </p:nvGrpSpPr>
        <p:grpSpPr>
          <a:xfrm rot="0">
            <a:off x="11383909" y="9756776"/>
            <a:ext cx="5555351" cy="530224"/>
            <a:chOff x="0" y="0"/>
            <a:chExt cx="7407135" cy="706965"/>
          </a:xfrm>
        </p:grpSpPr>
        <p:sp>
          <p:nvSpPr>
            <p:cNvPr name="Freeform 14" id="1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9" id="1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 Artefact 2nd Edition)</a:t>
            </a:r>
          </a:p>
        </p:txBody>
      </p:sp>
      <p:sp>
        <p:nvSpPr>
          <p:cNvPr name="TextBox 9" id="9"/>
          <p:cNvSpPr txBox="true"/>
          <p:nvPr/>
        </p:nvSpPr>
        <p:spPr>
          <a:xfrm rot="0">
            <a:off x="1028700" y="2120899"/>
            <a:ext cx="15609955" cy="2409825"/>
          </a:xfrm>
          <a:prstGeom prst="rect">
            <a:avLst/>
          </a:prstGeom>
        </p:spPr>
        <p:txBody>
          <a:bodyPr anchor="t" rtlCol="false" tIns="0" lIns="0" bIns="0" rIns="0">
            <a:spAutoFit/>
          </a:bodyPr>
          <a:lstStyle/>
          <a:p>
            <a:pPr algn="just" marL="539751" indent="-269876" lvl="1">
              <a:lnSpc>
                <a:spcPts val="3750"/>
              </a:lnSpc>
              <a:buAutoNum type="arabicPeriod" startAt="1"/>
            </a:pPr>
            <a:r>
              <a:rPr lang="en-US" sz="2500">
                <a:solidFill>
                  <a:srgbClr val="0DA33B"/>
                </a:solidFill>
                <a:latin typeface="Arial"/>
                <a:ea typeface="Arial"/>
                <a:cs typeface="Arial"/>
                <a:sym typeface="Arial"/>
              </a:rPr>
              <a:t>Explain the terms </a:t>
            </a:r>
            <a:r>
              <a:rPr lang="en-US" sz="2500" i="true">
                <a:solidFill>
                  <a:srgbClr val="0DA33B"/>
                </a:solidFill>
                <a:latin typeface="Arial Italics"/>
                <a:ea typeface="Arial Italics"/>
                <a:cs typeface="Arial Italics"/>
                <a:sym typeface="Arial Italics"/>
              </a:rPr>
              <a:t>history </a:t>
            </a:r>
            <a:r>
              <a:rPr lang="en-US" sz="2500">
                <a:solidFill>
                  <a:srgbClr val="0DA33B"/>
                </a:solidFill>
                <a:latin typeface="Arial"/>
                <a:ea typeface="Arial"/>
                <a:cs typeface="Arial"/>
                <a:sym typeface="Arial"/>
              </a:rPr>
              <a:t>and </a:t>
            </a:r>
            <a:r>
              <a:rPr lang="en-US" sz="2500" i="true">
                <a:solidFill>
                  <a:srgbClr val="0DA33B"/>
                </a:solidFill>
                <a:latin typeface="Arial Italics"/>
                <a:ea typeface="Arial Italics"/>
                <a:cs typeface="Arial Italics"/>
                <a:sym typeface="Arial Italics"/>
              </a:rPr>
              <a:t>prehistory</a:t>
            </a:r>
            <a:r>
              <a:rPr lang="en-US" sz="2500">
                <a:solidFill>
                  <a:srgbClr val="0DA33B"/>
                </a:solidFill>
                <a:latin typeface="Arial"/>
                <a:ea typeface="Arial"/>
                <a:cs typeface="Arial"/>
                <a:sym typeface="Arial"/>
              </a:rPr>
              <a:t>.</a:t>
            </a:r>
          </a:p>
          <a:p>
            <a:pPr algn="just" marL="539751" indent="-269876" lvl="1">
              <a:lnSpc>
                <a:spcPts val="3750"/>
              </a:lnSpc>
              <a:buAutoNum type="arabicPeriod" startAt="1"/>
            </a:pPr>
            <a:r>
              <a:rPr lang="en-US" sz="2500">
                <a:solidFill>
                  <a:srgbClr val="0DA33B"/>
                </a:solidFill>
                <a:latin typeface="Arial"/>
                <a:ea typeface="Arial"/>
                <a:cs typeface="Arial"/>
                <a:sym typeface="Arial"/>
              </a:rPr>
              <a:t>Where does the word </a:t>
            </a:r>
            <a:r>
              <a:rPr lang="en-US" sz="2500" i="true">
                <a:solidFill>
                  <a:srgbClr val="0DA33B"/>
                </a:solidFill>
                <a:latin typeface="Arial Italics"/>
                <a:ea typeface="Arial Italics"/>
                <a:cs typeface="Arial Italics"/>
                <a:sym typeface="Arial Italics"/>
              </a:rPr>
              <a:t>history </a:t>
            </a:r>
            <a:r>
              <a:rPr lang="en-US" sz="2500">
                <a:solidFill>
                  <a:srgbClr val="0DA33B"/>
                </a:solidFill>
                <a:latin typeface="Arial"/>
                <a:ea typeface="Arial"/>
                <a:cs typeface="Arial"/>
                <a:sym typeface="Arial"/>
              </a:rPr>
              <a:t>come from?</a:t>
            </a:r>
          </a:p>
          <a:p>
            <a:pPr algn="just" marL="539751" indent="-269876" lvl="1">
              <a:lnSpc>
                <a:spcPts val="3750"/>
              </a:lnSpc>
              <a:buAutoNum type="arabicPeriod" startAt="1"/>
            </a:pPr>
            <a:r>
              <a:rPr lang="en-US" sz="2500">
                <a:solidFill>
                  <a:srgbClr val="0DA33B"/>
                </a:solidFill>
                <a:latin typeface="Arial"/>
                <a:ea typeface="Arial"/>
                <a:cs typeface="Arial"/>
                <a:sym typeface="Arial"/>
              </a:rPr>
              <a:t>Explain the term </a:t>
            </a:r>
            <a:r>
              <a:rPr lang="en-US" sz="2500" i="true">
                <a:solidFill>
                  <a:srgbClr val="0DA33B"/>
                </a:solidFill>
                <a:latin typeface="Arial Italics"/>
                <a:ea typeface="Arial Italics"/>
                <a:cs typeface="Arial Italics"/>
                <a:sym typeface="Arial Italics"/>
              </a:rPr>
              <a:t>source</a:t>
            </a:r>
            <a:r>
              <a:rPr lang="en-US" sz="2500">
                <a:solidFill>
                  <a:srgbClr val="0DA33B"/>
                </a:solidFill>
                <a:latin typeface="Arial"/>
                <a:ea typeface="Arial"/>
                <a:cs typeface="Arial"/>
                <a:sym typeface="Arial"/>
              </a:rPr>
              <a:t>.</a:t>
            </a:r>
          </a:p>
          <a:p>
            <a:pPr algn="just" marL="539751" indent="-269876" lvl="1">
              <a:lnSpc>
                <a:spcPts val="3750"/>
              </a:lnSpc>
              <a:buAutoNum type="arabicPeriod" startAt="1"/>
            </a:pPr>
            <a:r>
              <a:rPr lang="en-US" sz="2500">
                <a:solidFill>
                  <a:srgbClr val="0DA33B"/>
                </a:solidFill>
                <a:latin typeface="Arial"/>
                <a:ea typeface="Arial"/>
                <a:cs typeface="Arial"/>
                <a:sym typeface="Arial"/>
              </a:rPr>
              <a:t>Give two examples of a source.</a:t>
            </a:r>
          </a:p>
          <a:p>
            <a:pPr algn="just" marL="539751" indent="-269876" lvl="1">
              <a:lnSpc>
                <a:spcPts val="3750"/>
              </a:lnSpc>
              <a:buAutoNum type="arabicPeriod" startAt="1"/>
            </a:pPr>
            <a:r>
              <a:rPr lang="en-US" sz="2500">
                <a:solidFill>
                  <a:srgbClr val="0DA33B"/>
                </a:solidFill>
                <a:latin typeface="Arial"/>
                <a:ea typeface="Arial"/>
                <a:cs typeface="Arial"/>
                <a:sym typeface="Arial"/>
              </a:rPr>
              <a:t>Explain the term </a:t>
            </a:r>
            <a:r>
              <a:rPr lang="en-US" sz="2500" i="true">
                <a:solidFill>
                  <a:srgbClr val="0DA33B"/>
                </a:solidFill>
                <a:latin typeface="Arial Italics"/>
                <a:ea typeface="Arial Italics"/>
                <a:cs typeface="Arial Italics"/>
                <a:sym typeface="Arial Italics"/>
              </a:rPr>
              <a:t>archaeology</a:t>
            </a:r>
            <a:r>
              <a:rPr lang="en-US" sz="2500">
                <a:solidFill>
                  <a:srgbClr val="0DA33B"/>
                </a:solidFill>
                <a:latin typeface="Arial"/>
                <a:ea typeface="Arial"/>
                <a:cs typeface="Arial"/>
                <a:sym typeface="Arial"/>
              </a:rPr>
              <a: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One: The Historian</a:t>
            </a:r>
          </a:p>
        </p:txBody>
      </p:sp>
      <p:sp>
        <p:nvSpPr>
          <p:cNvPr name="TextBox 8" id="8"/>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 Artefact 2nd Edition)</a:t>
            </a:r>
          </a:p>
        </p:txBody>
      </p:sp>
      <p:sp>
        <p:nvSpPr>
          <p:cNvPr name="TextBox 9" id="9"/>
          <p:cNvSpPr txBox="true"/>
          <p:nvPr/>
        </p:nvSpPr>
        <p:spPr>
          <a:xfrm rot="0">
            <a:off x="1028700" y="2054224"/>
            <a:ext cx="15609955" cy="6810376"/>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00000"/>
                </a:solidFill>
                <a:latin typeface="Arial"/>
                <a:ea typeface="Arial"/>
                <a:cs typeface="Arial"/>
                <a:sym typeface="Arial"/>
              </a:rPr>
              <a:t>History: the study of the past; Prehistory: the period of time before writing was used.</a:t>
            </a:r>
          </a:p>
          <a:p>
            <a:pPr algn="just" marL="863596" indent="-431798" lvl="1">
              <a:lnSpc>
                <a:spcPts val="5999"/>
              </a:lnSpc>
              <a:buAutoNum type="arabicPeriod" startAt="1"/>
            </a:pPr>
            <a:r>
              <a:rPr lang="en-US" sz="3999">
                <a:solidFill>
                  <a:srgbClr val="000000"/>
                </a:solidFill>
                <a:latin typeface="Arial"/>
                <a:ea typeface="Arial"/>
                <a:cs typeface="Arial"/>
                <a:sym typeface="Arial"/>
              </a:rPr>
              <a:t>History comes from the Greek word historia, meaning ‘knowledge from investigation’.</a:t>
            </a:r>
          </a:p>
          <a:p>
            <a:pPr algn="just" marL="863596" indent="-431798" lvl="1">
              <a:lnSpc>
                <a:spcPts val="5999"/>
              </a:lnSpc>
              <a:buAutoNum type="arabicPeriod" startAt="1"/>
            </a:pPr>
            <a:r>
              <a:rPr lang="en-US" sz="3999">
                <a:solidFill>
                  <a:srgbClr val="000000"/>
                </a:solidFill>
                <a:latin typeface="Arial"/>
                <a:ea typeface="Arial"/>
                <a:cs typeface="Arial"/>
                <a:sym typeface="Arial"/>
              </a:rPr>
              <a:t>Source: something that gives us information or evidence about a person, place or thing in the past.</a:t>
            </a:r>
          </a:p>
          <a:p>
            <a:pPr algn="just" marL="863596" indent="-431798" lvl="1">
              <a:lnSpc>
                <a:spcPts val="5999"/>
              </a:lnSpc>
              <a:buAutoNum type="arabicPeriod" startAt="1"/>
            </a:pPr>
            <a:r>
              <a:rPr lang="en-US" sz="3999">
                <a:solidFill>
                  <a:srgbClr val="000000"/>
                </a:solidFill>
                <a:latin typeface="Arial"/>
                <a:ea typeface="Arial"/>
                <a:cs typeface="Arial"/>
                <a:sym typeface="Arial"/>
              </a:rPr>
              <a:t>Any two of: clothes, coins, pottery, weapons, remains of buildings, documents.</a:t>
            </a:r>
          </a:p>
          <a:p>
            <a:pPr algn="just" marL="863596" indent="-431798" lvl="1">
              <a:lnSpc>
                <a:spcPts val="5999"/>
              </a:lnSpc>
              <a:buAutoNum type="arabicPeriod" startAt="1"/>
            </a:pPr>
            <a:r>
              <a:rPr lang="en-US" sz="3999">
                <a:solidFill>
                  <a:srgbClr val="000000"/>
                </a:solidFill>
                <a:latin typeface="Arial"/>
                <a:ea typeface="Arial"/>
                <a:cs typeface="Arial"/>
                <a:sym typeface="Arial"/>
              </a:rPr>
              <a:t>Archaeology: the study of the remains left by people in the past.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 y="3490485"/>
            <a:ext cx="18287982" cy="1592526"/>
          </a:xfrm>
          <a:prstGeom prst="rect">
            <a:avLst/>
          </a:prstGeom>
        </p:spPr>
        <p:txBody>
          <a:bodyPr anchor="t" rtlCol="false" tIns="0" lIns="0" bIns="0" rIns="0">
            <a:spAutoFit/>
          </a:bodyPr>
          <a:lstStyle/>
          <a:p>
            <a:pPr algn="ctr">
              <a:lnSpc>
                <a:spcPts val="11666"/>
              </a:lnSpc>
            </a:pPr>
            <a:r>
              <a:rPr lang="en-US" b="true" sz="8333" spc="375">
                <a:solidFill>
                  <a:srgbClr val="C00000"/>
                </a:solidFill>
                <a:latin typeface="Arial Bold"/>
                <a:ea typeface="Arial Bold"/>
                <a:cs typeface="Arial Bold"/>
                <a:sym typeface="Arial Bold"/>
              </a:rPr>
              <a:t>1.2: THE STUDY OF HISTORY</a:t>
            </a:r>
          </a:p>
        </p:txBody>
      </p:sp>
      <p:sp>
        <p:nvSpPr>
          <p:cNvPr name="TextBox 4" id="4"/>
          <p:cNvSpPr txBox="true"/>
          <p:nvPr/>
        </p:nvSpPr>
        <p:spPr>
          <a:xfrm rot="0">
            <a:off x="0" y="3831352"/>
            <a:ext cx="18288000" cy="1224123"/>
          </a:xfrm>
          <a:prstGeom prst="rect">
            <a:avLst/>
          </a:prstGeom>
        </p:spPr>
        <p:txBody>
          <a:bodyPr anchor="t" rtlCol="false" tIns="0" lIns="0" bIns="0" rIns="0">
            <a:spAutoFit/>
          </a:bodyPr>
          <a:lstStyle/>
          <a:p>
            <a:pPr algn="ctr">
              <a:lnSpc>
                <a:spcPts val="9516"/>
              </a:lnSpc>
            </a:pPr>
            <a:r>
              <a:rPr lang="en-US" sz="8275" spc="2482">
                <a:solidFill>
                  <a:srgbClr val="FFFFFF"/>
                </a:solidFill>
                <a:latin typeface="Daydream"/>
                <a:ea typeface="Daydream"/>
                <a:cs typeface="Daydream"/>
                <a:sym typeface="Daydream"/>
              </a:rPr>
              <a:t>1.2: The Study of History</a:t>
            </a:r>
          </a:p>
        </p:txBody>
      </p:sp>
      <p:sp>
        <p:nvSpPr>
          <p:cNvPr name="TextBox 5" id="5"/>
          <p:cNvSpPr txBox="true"/>
          <p:nvPr/>
        </p:nvSpPr>
        <p:spPr>
          <a:xfrm rot="0">
            <a:off x="16320481" y="-123825"/>
            <a:ext cx="1870088" cy="600075"/>
          </a:xfrm>
          <a:prstGeom prst="rect">
            <a:avLst/>
          </a:prstGeom>
        </p:spPr>
        <p:txBody>
          <a:bodyPr anchor="t" rtlCol="false" tIns="0" lIns="0" bIns="0" rIns="0">
            <a:spAutoFit/>
          </a:bodyPr>
          <a:lstStyle/>
          <a:p>
            <a:pPr algn="r">
              <a:lnSpc>
                <a:spcPts val="4374"/>
              </a:lnSpc>
            </a:pPr>
            <a:r>
              <a:rPr lang="en-US" b="true" sz="3124">
                <a:solidFill>
                  <a:srgbClr val="FFFFFF"/>
                </a:solidFill>
                <a:latin typeface="Old Standard Bold"/>
                <a:ea typeface="Old Standard Bold"/>
                <a:cs typeface="Old Standard Bold"/>
                <a:sym typeface="Old Standard Bold"/>
              </a:rPr>
              <a:t>Chapter 1</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DAFpq2Uw2A0</dc:identifier>
  <dcterms:modified xsi:type="dcterms:W3CDTF">2011-08-01T06:04:30Z</dcterms:modified>
  <cp:revision>1</cp:revision>
  <dc:title>Ch. 1 - The Historian</dc:title>
</cp:coreProperties>
</file>